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0" r:id="rId3"/>
  </p:sldMasterIdLst>
  <p:notesMasterIdLst>
    <p:notesMasterId r:id="rId23"/>
  </p:notesMasterIdLst>
  <p:sldIdLst>
    <p:sldId id="324" r:id="rId4"/>
    <p:sldId id="322" r:id="rId5"/>
    <p:sldId id="321" r:id="rId6"/>
    <p:sldId id="307" r:id="rId7"/>
    <p:sldId id="319" r:id="rId8"/>
    <p:sldId id="320" r:id="rId9"/>
    <p:sldId id="318" r:id="rId10"/>
    <p:sldId id="314" r:id="rId11"/>
    <p:sldId id="303" r:id="rId12"/>
    <p:sldId id="268" r:id="rId13"/>
    <p:sldId id="260" r:id="rId14"/>
    <p:sldId id="261" r:id="rId15"/>
    <p:sldId id="270" r:id="rId16"/>
    <p:sldId id="306" r:id="rId17"/>
    <p:sldId id="262" r:id="rId18"/>
    <p:sldId id="304" r:id="rId19"/>
    <p:sldId id="264" r:id="rId20"/>
    <p:sldId id="302" r:id="rId21"/>
    <p:sldId id="293" r:id="rId22"/>
  </p:sldIdLst>
  <p:sldSz cx="9144000" cy="5143500" type="screen16x9"/>
  <p:notesSz cx="6858000" cy="9144000"/>
  <p:defaultTextStyle>
    <a:defPPr>
      <a:defRPr lang="ko-KR"/>
    </a:defPPr>
    <a:lvl1pPr marL="0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40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80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20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60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199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040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879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720" algn="l" defTabSz="91368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146" autoAdjust="0"/>
    <p:restoredTop sz="98611" autoAdjust="0"/>
  </p:normalViewPr>
  <p:slideViewPr>
    <p:cSldViewPr>
      <p:cViewPr>
        <p:scale>
          <a:sx n="100" d="100"/>
          <a:sy n="100" d="100"/>
        </p:scale>
        <p:origin x="-672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e-Jung Hwang" userId="S::hhwang@worldbank.org::5fee0387-9e03-487a-9958-c8e212f14621" providerId="AD" clId="Web-{5251F835-7C91-5996-3616-1070DA6A58F6}"/>
    <pc:docChg chg="modSld">
      <pc:chgData name="Hye-Jung Hwang" userId="S::hhwang@worldbank.org::5fee0387-9e03-487a-9958-c8e212f14621" providerId="AD" clId="Web-{5251F835-7C91-5996-3616-1070DA6A58F6}" dt="2019-08-28T03:23:23.323" v="0" actId="20577"/>
      <pc:docMkLst>
        <pc:docMk/>
      </pc:docMkLst>
      <pc:sldChg chg="modSp">
        <pc:chgData name="Hye-Jung Hwang" userId="S::hhwang@worldbank.org::5fee0387-9e03-487a-9958-c8e212f14621" providerId="AD" clId="Web-{5251F835-7C91-5996-3616-1070DA6A58F6}" dt="2019-08-28T03:23:23.323" v="0" actId="20577"/>
        <pc:sldMkLst>
          <pc:docMk/>
          <pc:sldMk cId="3159718712" sldId="318"/>
        </pc:sldMkLst>
        <pc:spChg chg="mod">
          <ac:chgData name="Hye-Jung Hwang" userId="S::hhwang@worldbank.org::5fee0387-9e03-487a-9958-c8e212f14621" providerId="AD" clId="Web-{5251F835-7C91-5996-3616-1070DA6A58F6}" dt="2019-08-28T03:23:23.323" v="0" actId="20577"/>
          <ac:spMkLst>
            <pc:docMk/>
            <pc:sldMk cId="3159718712" sldId="31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0368C-CE03-4A47-8469-0926D228C4F7}" type="datetimeFigureOut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ED5E4-51CD-4215-9068-B8938B49F1A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606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0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80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20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60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99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40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79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720" algn="l" defTabSz="91368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4F8B-984A-48A5-BDCB-C7DDAE54B15C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5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4F8B-984A-48A5-BDCB-C7DDAE54B15C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5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4F8B-984A-48A5-BDCB-C7DDAE54B15C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5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3" y="1597825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18E-03DA-4C27-9A8C-06B0F20DE3B6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63F1-CD9B-47EC-9E76-0A55D5746044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CF1E-69FA-4580-82D4-3588BF9387EF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61683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10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635" y="616833"/>
            <a:ext cx="9141366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30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2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6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0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5" indent="0">
              <a:buNone/>
              <a:defRPr sz="1600" b="1"/>
            </a:lvl8pPr>
            <a:lvl9pPr marL="365724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5" indent="0">
              <a:buNone/>
              <a:defRPr sz="1600" b="1"/>
            </a:lvl8pPr>
            <a:lvl9pPr marL="365724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1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7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6792-57FF-4299-8561-8B7143CCDF40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5" indent="0">
              <a:buNone/>
              <a:defRPr sz="900"/>
            </a:lvl8pPr>
            <a:lvl9pPr marL="365724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7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5" indent="0">
              <a:buNone/>
              <a:defRPr sz="2000"/>
            </a:lvl8pPr>
            <a:lvl9pPr marL="365724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5" indent="0">
              <a:buNone/>
              <a:defRPr sz="900"/>
            </a:lvl8pPr>
            <a:lvl9pPr marL="365724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60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0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71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631077"/>
            <a:ext cx="9144000" cy="4438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94076"/>
            <a:ext cx="4379976" cy="224942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3"/>
          <a:srcRect b="82105"/>
          <a:stretch>
            <a:fillRect/>
          </a:stretch>
        </p:blipFill>
        <p:spPr bwMode="auto">
          <a:xfrm>
            <a:off x="0" y="1034718"/>
            <a:ext cx="9144000" cy="102269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2985564"/>
            <a:ext cx="4384288" cy="758429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3864809"/>
            <a:ext cx="4034590" cy="8455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62528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157810"/>
            <a:ext cx="3981610" cy="7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848226"/>
            <a:ext cx="5938818" cy="445411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8" y="2969242"/>
            <a:ext cx="7538185" cy="758429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8" y="3848487"/>
            <a:ext cx="7539711" cy="485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9242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403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D0F9C-C6E2-48DF-B828-57D6F947AE4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2787253"/>
            <a:ext cx="8496300" cy="1728788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951310"/>
            <a:ext cx="8496300" cy="1728788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36697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D0F9C-C6E2-48DF-B828-57D6F947AE4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951310"/>
            <a:ext cx="4176712" cy="3564731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951310"/>
            <a:ext cx="4176712" cy="3564731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016423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183" y="188913"/>
            <a:ext cx="8496300" cy="432197"/>
          </a:xfrm>
        </p:spPr>
        <p:txBody>
          <a:bodyPr/>
          <a:lstStyle>
            <a:lvl1pPr>
              <a:defRPr/>
            </a:lvl1pPr>
          </a:lstStyle>
          <a:p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D0F9C-C6E2-48DF-B828-57D6F947AE4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5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B1EA-2A32-4413-965F-BF980159919A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034718"/>
            <a:ext cx="9144000" cy="10226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962528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77137"/>
            <a:ext cx="9144000" cy="4977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7" y="2239686"/>
            <a:ext cx="3349461" cy="758429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3020037"/>
            <a:ext cx="3391154" cy="156708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94076"/>
            <a:ext cx="4379976" cy="2249424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14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958500"/>
            <a:ext cx="9144000" cy="418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793031"/>
            <a:ext cx="6012412" cy="4509309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954421"/>
            <a:ext cx="7017314" cy="758429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3020037"/>
            <a:ext cx="7018734" cy="156708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42681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31077"/>
            <a:ext cx="9144000" cy="4438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94076"/>
            <a:ext cx="4379976" cy="224942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3"/>
          <a:srcRect b="82105"/>
          <a:stretch>
            <a:fillRect/>
          </a:stretch>
        </p:blipFill>
        <p:spPr bwMode="auto">
          <a:xfrm>
            <a:off x="0" y="1034718"/>
            <a:ext cx="9144000" cy="10226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962528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157810"/>
            <a:ext cx="3981610" cy="7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DA8D-CA2C-467B-BD5E-EC5C8B6D80E6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0" indent="0">
              <a:buNone/>
              <a:defRPr sz="2000" b="1"/>
            </a:lvl2pPr>
            <a:lvl3pPr marL="913680" indent="0">
              <a:buNone/>
              <a:defRPr sz="1800" b="1"/>
            </a:lvl3pPr>
            <a:lvl4pPr marL="1370520" indent="0">
              <a:buNone/>
              <a:defRPr sz="1600" b="1"/>
            </a:lvl4pPr>
            <a:lvl5pPr marL="1827360" indent="0">
              <a:buNone/>
              <a:defRPr sz="1600" b="1"/>
            </a:lvl5pPr>
            <a:lvl6pPr marL="2284199" indent="0">
              <a:buNone/>
              <a:defRPr sz="1600" b="1"/>
            </a:lvl6pPr>
            <a:lvl7pPr marL="2741040" indent="0">
              <a:buNone/>
              <a:defRPr sz="1600" b="1"/>
            </a:lvl7pPr>
            <a:lvl8pPr marL="3197879" indent="0">
              <a:buNone/>
              <a:defRPr sz="1600" b="1"/>
            </a:lvl8pPr>
            <a:lvl9pPr marL="365472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1631159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0" indent="0">
              <a:buNone/>
              <a:defRPr sz="2000" b="1"/>
            </a:lvl2pPr>
            <a:lvl3pPr marL="913680" indent="0">
              <a:buNone/>
              <a:defRPr sz="1800" b="1"/>
            </a:lvl3pPr>
            <a:lvl4pPr marL="1370520" indent="0">
              <a:buNone/>
              <a:defRPr sz="1600" b="1"/>
            </a:lvl4pPr>
            <a:lvl5pPr marL="1827360" indent="0">
              <a:buNone/>
              <a:defRPr sz="1600" b="1"/>
            </a:lvl5pPr>
            <a:lvl6pPr marL="2284199" indent="0">
              <a:buNone/>
              <a:defRPr sz="1600" b="1"/>
            </a:lvl6pPr>
            <a:lvl7pPr marL="2741040" indent="0">
              <a:buNone/>
              <a:defRPr sz="1600" b="1"/>
            </a:lvl7pPr>
            <a:lvl8pPr marL="3197879" indent="0">
              <a:buNone/>
              <a:defRPr sz="1600" b="1"/>
            </a:lvl8pPr>
            <a:lvl9pPr marL="365472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1631159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8373-A4CF-43A9-98F8-C71A6FB1EE3D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8566"/>
            <a:ext cx="8229600" cy="38336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8498-3386-40F6-8570-E0860F503BBB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428596" y="535774"/>
            <a:ext cx="8286808" cy="342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sz="800" dirty="0"/>
          </a:p>
        </p:txBody>
      </p:sp>
      <p:pic>
        <p:nvPicPr>
          <p:cNvPr id="9" name="Picture 37" descr="C:\Documents and Settings\이상훈1\바탕 화면\자료전송\3월\새 폴더\이미지\P20120223_204043000_1DDABA38-FF09-4F7B-8010-F9463B8FBB16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-82616" b="15716"/>
          <a:stretch>
            <a:fillRect/>
          </a:stretch>
        </p:blipFill>
        <p:spPr bwMode="auto">
          <a:xfrm>
            <a:off x="7286644" y="4179105"/>
            <a:ext cx="1857356" cy="964395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19942" y="4891108"/>
            <a:ext cx="2133600" cy="273844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5E05-F405-441B-8D86-100E9395ED71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9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40" indent="0">
              <a:buNone/>
              <a:defRPr sz="1200"/>
            </a:lvl2pPr>
            <a:lvl3pPr marL="913680" indent="0">
              <a:buNone/>
              <a:defRPr sz="1000"/>
            </a:lvl3pPr>
            <a:lvl4pPr marL="1370520" indent="0">
              <a:buNone/>
              <a:defRPr sz="900"/>
            </a:lvl4pPr>
            <a:lvl5pPr marL="1827360" indent="0">
              <a:buNone/>
              <a:defRPr sz="900"/>
            </a:lvl5pPr>
            <a:lvl6pPr marL="2284199" indent="0">
              <a:buNone/>
              <a:defRPr sz="900"/>
            </a:lvl6pPr>
            <a:lvl7pPr marL="2741040" indent="0">
              <a:buNone/>
              <a:defRPr sz="900"/>
            </a:lvl7pPr>
            <a:lvl8pPr marL="3197879" indent="0">
              <a:buNone/>
              <a:defRPr sz="900"/>
            </a:lvl8pPr>
            <a:lvl9pPr marL="365472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63E4-B6E5-4791-A2B3-28EC70FF5E71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40" indent="0">
              <a:buNone/>
              <a:defRPr sz="2800"/>
            </a:lvl2pPr>
            <a:lvl3pPr marL="913680" indent="0">
              <a:buNone/>
              <a:defRPr sz="2400"/>
            </a:lvl3pPr>
            <a:lvl4pPr marL="1370520" indent="0">
              <a:buNone/>
              <a:defRPr sz="2000"/>
            </a:lvl4pPr>
            <a:lvl5pPr marL="1827360" indent="0">
              <a:buNone/>
              <a:defRPr sz="2000"/>
            </a:lvl5pPr>
            <a:lvl6pPr marL="2284199" indent="0">
              <a:buNone/>
              <a:defRPr sz="2000"/>
            </a:lvl6pPr>
            <a:lvl7pPr marL="2741040" indent="0">
              <a:buNone/>
              <a:defRPr sz="2000"/>
            </a:lvl7pPr>
            <a:lvl8pPr marL="3197879" indent="0">
              <a:buNone/>
              <a:defRPr sz="2000"/>
            </a:lvl8pPr>
            <a:lvl9pPr marL="365472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40" indent="0">
              <a:buNone/>
              <a:defRPr sz="1200"/>
            </a:lvl2pPr>
            <a:lvl3pPr marL="913680" indent="0">
              <a:buNone/>
              <a:defRPr sz="1000"/>
            </a:lvl3pPr>
            <a:lvl4pPr marL="1370520" indent="0">
              <a:buNone/>
              <a:defRPr sz="900"/>
            </a:lvl4pPr>
            <a:lvl5pPr marL="1827360" indent="0">
              <a:buNone/>
              <a:defRPr sz="900"/>
            </a:lvl5pPr>
            <a:lvl6pPr marL="2284199" indent="0">
              <a:buNone/>
              <a:defRPr sz="900"/>
            </a:lvl6pPr>
            <a:lvl7pPr marL="2741040" indent="0">
              <a:buNone/>
              <a:defRPr sz="900"/>
            </a:lvl7pPr>
            <a:lvl8pPr marL="3197879" indent="0">
              <a:buNone/>
              <a:defRPr sz="900"/>
            </a:lvl8pPr>
            <a:lvl9pPr marL="365472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3A3-11EC-49FB-B127-8B436BD079D4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68" tIns="45684" rIns="91368" bIns="4568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68" tIns="45684" rIns="91368" bIns="4568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0853-FFD0-4FDF-B1CD-A97CEFC8ED43}" type="datetime1">
              <a:rPr lang="ko-KR" altLang="en-US" smtClean="0"/>
              <a:pPr/>
              <a:t>2019-08-27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3CEA-C426-445D-BB7D-5A5A84E29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368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30" indent="-342630" algn="l" defTabSz="91368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65" indent="-285525" algn="l" defTabSz="91368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96" indent="-228419" algn="l" defTabSz="91368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41" indent="-228419" algn="l" defTabSz="91368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78" indent="-228419" algn="l" defTabSz="91368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20" indent="-228419" algn="l" defTabSz="91368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63" indent="-228419" algn="l" defTabSz="91368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99" indent="-228419" algn="l" defTabSz="91368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40" indent="-228419" algn="l" defTabSz="91368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0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0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20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60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99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40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79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20" algn="l" defTabSz="91368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C0593713-E0DF-42A4-BC3C-BE0A2C029D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2019-08-27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A24EB63B-A447-4F3A-AA8B-DBA63B659A7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6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31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7" algn="l" defTabSz="91431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7" indent="-228577" algn="l" defTabSz="91431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2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5263"/>
            <a:ext cx="8496300" cy="4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901" y="4770076"/>
            <a:ext cx="4558326" cy="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latinLnBrk="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4770077"/>
            <a:ext cx="28803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latinLnBrk="0"/>
            <a:fld id="{C3DD0F9C-C6E2-48DF-B828-57D6F947AE4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4400" latinLnBrk="0"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951310"/>
            <a:ext cx="8496300" cy="3564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9" y="4653710"/>
            <a:ext cx="23717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58DF-4261-40F9-81D1-69C79878FD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0378" y="1710871"/>
            <a:ext cx="7305784" cy="758429"/>
          </a:xfrm>
        </p:spPr>
        <p:txBody>
          <a:bodyPr/>
          <a:lstStyle/>
          <a:p>
            <a:r>
              <a:rPr lang="en-US" dirty="0"/>
              <a:t>Digital Agriculture Workshop</a:t>
            </a:r>
            <a:br>
              <a:rPr lang="en-US" dirty="0"/>
            </a:br>
            <a:r>
              <a:rPr lang="en-US" sz="2400" dirty="0"/>
              <a:t>Day 3 &amp; 4 – Panel Discussions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FA9C4-4A4B-48D0-B2FC-261B84AB7DF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23728" y="2859782"/>
            <a:ext cx="6840760" cy="1152128"/>
          </a:xfrm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1207E9"/>
                </a:solidFill>
              </a:rPr>
              <a:t>Understanding of </a:t>
            </a:r>
            <a:r>
              <a:rPr lang="en-US" altLang="ko-KR" b="1" dirty="0" err="1">
                <a:solidFill>
                  <a:srgbClr val="00B0F0"/>
                </a:solidFill>
              </a:rPr>
              <a:t>Agrix</a:t>
            </a:r>
            <a:r>
              <a:rPr lang="en-US" altLang="ko-KR" b="1" dirty="0">
                <a:solidFill>
                  <a:srgbClr val="1207E9"/>
                </a:solidFill>
              </a:rPr>
              <a:t> &amp; </a:t>
            </a:r>
            <a:r>
              <a:rPr lang="en-US" altLang="ko-KR" b="1" dirty="0">
                <a:solidFill>
                  <a:srgbClr val="00B0F0"/>
                </a:solidFill>
              </a:rPr>
              <a:t>ABERS</a:t>
            </a:r>
          </a:p>
          <a:p>
            <a:pPr algn="ctr"/>
            <a:r>
              <a:rPr lang="en-US" altLang="ko-KR" sz="1800" b="1" dirty="0"/>
              <a:t>(The Agricultural Business Information System &amp; Agricultural Business Entity’s Registration System)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4557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8565"/>
            <a:ext cx="8229600" cy="56436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2-1. Summary of Registration in 2018 </a:t>
            </a:r>
            <a:r>
              <a:rPr lang="en-US" altLang="ko-KR" sz="1800" dirty="0"/>
              <a:t>(</a:t>
            </a:r>
            <a:r>
              <a:rPr lang="ko-KR" altLang="en-US" sz="1800" dirty="0"/>
              <a:t>등록현황</a:t>
            </a:r>
            <a:r>
              <a:rPr lang="en-US" altLang="ko-KR" sz="1800" dirty="0"/>
              <a:t>)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" y="856676"/>
            <a:ext cx="9034463" cy="42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 bwMode="auto">
          <a:xfrm>
            <a:off x="379" y="854438"/>
            <a:ext cx="2252216" cy="648072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68" tIns="45684" rIns="91368" bIns="45684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4606230" y="865765"/>
            <a:ext cx="2252216" cy="648072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68" tIns="45684" rIns="91368" bIns="45684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6884293" y="870677"/>
            <a:ext cx="2252216" cy="648072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68" tIns="45684" rIns="91368" bIns="45684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4920" y="1291252"/>
            <a:ext cx="2935274" cy="369259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Total Number of ABEs</a:t>
            </a:r>
            <a:endParaRPr lang="ko-KR" altLang="en-US" dirty="0">
              <a:solidFill>
                <a:srgbClr val="1207E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타원 31"/>
          <p:cNvSpPr>
            <a:spLocks noChangeArrowheads="1"/>
          </p:cNvSpPr>
          <p:nvPr/>
        </p:nvSpPr>
        <p:spPr bwMode="auto">
          <a:xfrm>
            <a:off x="98872" y="1350571"/>
            <a:ext cx="211137" cy="158354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200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12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14882" y="535769"/>
            <a:ext cx="3068323" cy="307704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r>
              <a:rPr lang="en-US" altLang="ko-KR" sz="1400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Area of Protected Farming</a:t>
            </a:r>
            <a:r>
              <a:rPr lang="en-US" altLang="ko-KR" sz="1200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(ha)</a:t>
            </a:r>
            <a:endParaRPr lang="ko-KR" altLang="en-US" sz="1200" dirty="0">
              <a:solidFill>
                <a:srgbClr val="1207E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167285" y="1483641"/>
            <a:ext cx="2988173" cy="369259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Livestock </a:t>
            </a:r>
            <a:r>
              <a:rPr lang="en-US" altLang="ko-KR" sz="1600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(1,000 heads)</a:t>
            </a:r>
            <a:endParaRPr lang="ko-KR" altLang="en-US" sz="1600" dirty="0">
              <a:solidFill>
                <a:srgbClr val="1207E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타원 35"/>
          <p:cNvSpPr>
            <a:spLocks noChangeArrowheads="1"/>
          </p:cNvSpPr>
          <p:nvPr/>
        </p:nvSpPr>
        <p:spPr bwMode="auto">
          <a:xfrm>
            <a:off x="6029921" y="1568248"/>
            <a:ext cx="211137" cy="159544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200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12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318991" y="865765"/>
            <a:ext cx="2252216" cy="648072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68" tIns="45684" rIns="91368" bIns="45684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타원 37"/>
          <p:cNvSpPr>
            <a:spLocks noChangeArrowheads="1"/>
          </p:cNvSpPr>
          <p:nvPr/>
        </p:nvSpPr>
        <p:spPr bwMode="auto">
          <a:xfrm>
            <a:off x="2180656" y="694320"/>
            <a:ext cx="211138" cy="158353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200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12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357429" y="642924"/>
            <a:ext cx="2978555" cy="307704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r>
              <a:rPr lang="en-US" altLang="ko-KR" sz="1400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Area of Outdoor Farming </a:t>
            </a:r>
            <a:r>
              <a:rPr lang="en-US" altLang="ko-KR" sz="1200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(ha)</a:t>
            </a:r>
            <a:endParaRPr lang="ko-KR" altLang="en-US" sz="1200" dirty="0">
              <a:solidFill>
                <a:srgbClr val="1207E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타원 35"/>
          <p:cNvSpPr>
            <a:spLocks noChangeArrowheads="1"/>
          </p:cNvSpPr>
          <p:nvPr/>
        </p:nvSpPr>
        <p:spPr bwMode="auto">
          <a:xfrm>
            <a:off x="4572003" y="589347"/>
            <a:ext cx="211137" cy="159544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200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12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슬라이드 번호 개체 틀 1"/>
          <p:cNvSpPr txBox="1">
            <a:spLocks/>
          </p:cNvSpPr>
          <p:nvPr/>
        </p:nvSpPr>
        <p:spPr>
          <a:xfrm>
            <a:off x="8460432" y="104903"/>
            <a:ext cx="586868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defPPr>
              <a:defRPr lang="ko-KR"/>
            </a:defPPr>
            <a:lvl1pPr marL="0" algn="r" defTabSz="913680" rtl="0" eaLnBrk="1" latinLnBrk="1" hangingPunct="1">
              <a:defRPr sz="1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6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9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7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6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2-2. Legal Basis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법적근거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566983" y="3351806"/>
            <a:ext cx="5008640" cy="321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1479" y="1468838"/>
            <a:ext cx="1954381" cy="321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71472" y="885813"/>
            <a:ext cx="8393016" cy="436946"/>
          </a:xfrm>
          <a:prstGeom prst="rect">
            <a:avLst/>
          </a:prstGeom>
          <a:noFill/>
        </p:spPr>
        <p:txBody>
          <a:bodyPr vert="horz" lIns="91368" tIns="45684" rIns="91368" bIns="45684" rtlCol="0" anchor="ctr">
            <a:normAutofit fontScale="2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6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Act on Fostering and Supporting Agricultural and Fisheries Business Entities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농어업경영체</a:t>
            </a:r>
            <a:r>
              <a: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육성 및 지원에 관한 법률</a:t>
            </a:r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8380" y="3759885"/>
            <a:ext cx="8254109" cy="1292589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marL="456840" indent="-456840" algn="just">
              <a:buAutoNum type="arabicParenBoth"/>
            </a:pPr>
            <a:r>
              <a:rPr lang="en-US" altLang="ko-KR" sz="2000" b="1" dirty="0"/>
              <a:t>An agricultural or fisheries business entity that intends to obtain financial support shall register the each business information. </a:t>
            </a:r>
            <a:r>
              <a:rPr lang="en-US" altLang="ko-KR" spc="-100" dirty="0"/>
              <a:t>(</a:t>
            </a:r>
            <a:r>
              <a:rPr lang="ko-KR" altLang="en-US" spc="-100" dirty="0"/>
              <a:t>농업농촌에 관련된 보조금을 지원받으려는 </a:t>
            </a:r>
            <a:r>
              <a:rPr lang="ko-KR" altLang="en-US" spc="-100" dirty="0" err="1"/>
              <a:t>경영체는</a:t>
            </a:r>
            <a:r>
              <a:rPr lang="ko-KR" altLang="en-US" spc="-100" dirty="0"/>
              <a:t> 경영정보를 등록하여야 한다</a:t>
            </a:r>
            <a:r>
              <a:rPr lang="en-US" altLang="ko-KR" spc="-100" dirty="0"/>
              <a:t>.)</a:t>
            </a:r>
            <a:endParaRPr lang="ko-KR" altLang="en-US" spc="-100" dirty="0"/>
          </a:p>
        </p:txBody>
      </p:sp>
      <p:sp>
        <p:nvSpPr>
          <p:cNvPr id="8" name="직사각형 7"/>
          <p:cNvSpPr/>
          <p:nvPr/>
        </p:nvSpPr>
        <p:spPr>
          <a:xfrm>
            <a:off x="570726" y="1869673"/>
            <a:ext cx="8249570" cy="1292589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algn="just"/>
            <a:r>
              <a:rPr lang="en-US" altLang="ko-KR" sz="2000" b="1" dirty="0"/>
              <a:t>To collect basic business information of each </a:t>
            </a:r>
            <a:r>
              <a:rPr lang="en-US" altLang="ko-KR" sz="2000" b="1" dirty="0">
                <a:solidFill>
                  <a:srgbClr val="00B0F0"/>
                </a:solidFill>
              </a:rPr>
              <a:t>a</a:t>
            </a:r>
            <a:r>
              <a:rPr lang="en-US" altLang="ko-KR" sz="2000" b="1" dirty="0"/>
              <a:t>gricultural </a:t>
            </a:r>
            <a:r>
              <a:rPr lang="en-US" altLang="ko-KR" sz="2000" b="1" dirty="0">
                <a:solidFill>
                  <a:srgbClr val="00B0F0"/>
                </a:solidFill>
              </a:rPr>
              <a:t>b</a:t>
            </a:r>
            <a:r>
              <a:rPr lang="en-US" altLang="ko-KR" sz="2000" b="1" dirty="0"/>
              <a:t>usiness </a:t>
            </a:r>
            <a:r>
              <a:rPr lang="en-US" altLang="ko-KR" sz="2000" b="1" dirty="0">
                <a:solidFill>
                  <a:srgbClr val="00B0F0"/>
                </a:solidFill>
              </a:rPr>
              <a:t>e</a:t>
            </a:r>
            <a:r>
              <a:rPr lang="en-US" altLang="ko-KR" sz="2000" b="1" dirty="0"/>
              <a:t>ntity </a:t>
            </a:r>
            <a:r>
              <a:rPr lang="en-US" altLang="ko-KR" b="1" dirty="0"/>
              <a:t>(</a:t>
            </a:r>
            <a:r>
              <a:rPr lang="en-US" altLang="ko-KR" b="1" dirty="0">
                <a:solidFill>
                  <a:srgbClr val="1207E9"/>
                </a:solidFill>
              </a:rPr>
              <a:t>ABEs: </a:t>
            </a:r>
            <a:r>
              <a:rPr lang="en-US" altLang="ko-KR" b="1" dirty="0"/>
              <a:t>farmers, farming association and corporation) </a:t>
            </a:r>
            <a:r>
              <a:rPr lang="en-US" altLang="ko-KR" sz="2000" b="1" dirty="0"/>
              <a:t>to utilize data in providing subsidies and establishment of policies. 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경영체인 농업인과 법인의 경영정보를 수집하여 보조금지원</a:t>
            </a:r>
            <a:r>
              <a:rPr lang="en-US" altLang="ko-KR" dirty="0"/>
              <a:t>, </a:t>
            </a:r>
            <a:r>
              <a:rPr lang="ko-KR" altLang="en-US" dirty="0"/>
              <a:t>정책수립에 활용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73808" y="1491076"/>
            <a:ext cx="2031180" cy="369259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Purpose (</a:t>
            </a:r>
            <a:r>
              <a:rPr lang="ko-KR" altLang="en-US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목적</a:t>
            </a:r>
            <a:r>
              <a:rPr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0703" y="3354954"/>
            <a:ext cx="5224664" cy="369259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Article 4 (Registration of Information)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2" name="슬라이드 번호 개체 틀 1"/>
          <p:cNvSpPr txBox="1">
            <a:spLocks/>
          </p:cNvSpPr>
          <p:nvPr/>
        </p:nvSpPr>
        <p:spPr>
          <a:xfrm>
            <a:off x="8460432" y="104903"/>
            <a:ext cx="586868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defPPr>
              <a:defRPr lang="ko-KR"/>
            </a:defPPr>
            <a:lvl1pPr marL="0" algn="r" defTabSz="913680" rtl="0" eaLnBrk="1" latinLnBrk="1" hangingPunct="1">
              <a:defRPr sz="1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6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9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7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7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2-3. Reporting on the Progress </a:t>
            </a:r>
            <a:r>
              <a:rPr lang="en-US" altLang="ko-KR" sz="2800" dirty="0"/>
              <a:t>(</a:t>
            </a:r>
            <a:r>
              <a:rPr lang="ko-KR" altLang="en-US" sz="2800" dirty="0"/>
              <a:t>경과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cxnSp>
        <p:nvCxnSpPr>
          <p:cNvPr id="22" name="직선 연결선 21"/>
          <p:cNvCxnSpPr/>
          <p:nvPr/>
        </p:nvCxnSpPr>
        <p:spPr>
          <a:xfrm flipH="1">
            <a:off x="422304" y="3584408"/>
            <a:ext cx="8316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743303" y="1821093"/>
            <a:ext cx="0" cy="172759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96405" y="1802111"/>
            <a:ext cx="1534249" cy="978657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82405" indent="-182405" defTabSz="913540">
              <a:lnSpc>
                <a:spcPct val="120000"/>
              </a:lnSpc>
              <a:buSzPct val="80000"/>
              <a:buBlip>
                <a:blip r:embed="rId2"/>
              </a:buBlip>
              <a:defRPr/>
            </a:pPr>
            <a:r>
              <a:rPr lang="en-US" altLang="ko-KR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Start of</a:t>
            </a:r>
          </a:p>
          <a:p>
            <a:pPr defTabSz="913540">
              <a:lnSpc>
                <a:spcPct val="120000"/>
              </a:lnSpc>
              <a:buSzPct val="80000"/>
              <a:defRPr/>
            </a:pPr>
            <a:r>
              <a:rPr lang="en-US" altLang="ko-KR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pilot project</a:t>
            </a:r>
          </a:p>
          <a:p>
            <a:pPr defTabSz="913540">
              <a:lnSpc>
                <a:spcPct val="120000"/>
              </a:lnSpc>
              <a:buSzPct val="80000"/>
              <a:defRPr/>
            </a:pPr>
            <a:r>
              <a:rPr lang="en-US" altLang="ko-KR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시범사업개시</a:t>
            </a:r>
            <a:r>
              <a:rPr lang="en-US" altLang="ko-KR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cxnSp>
        <p:nvCxnSpPr>
          <p:cNvPr id="25" name="직선 연결선 24"/>
          <p:cNvCxnSpPr>
            <a:endCxn id="30" idx="0"/>
          </p:cNvCxnSpPr>
          <p:nvPr/>
        </p:nvCxnSpPr>
        <p:spPr>
          <a:xfrm rot="16200000" flipH="1">
            <a:off x="1841366" y="3051406"/>
            <a:ext cx="966788" cy="635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4026327" y="1821093"/>
            <a:ext cx="0" cy="172759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rot="16200000" flipH="1">
            <a:off x="5082952" y="3066487"/>
            <a:ext cx="964406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7301926" y="1821093"/>
            <a:ext cx="0" cy="172759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665516" y="3524884"/>
            <a:ext cx="157163" cy="117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2250150" y="3537974"/>
            <a:ext cx="157162" cy="117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3954891" y="3524884"/>
            <a:ext cx="157163" cy="117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5493719" y="3524884"/>
            <a:ext cx="157162" cy="117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230492" y="3524884"/>
            <a:ext cx="157163" cy="1178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24253" y="1821095"/>
            <a:ext cx="74612" cy="5155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05719" y="2530706"/>
            <a:ext cx="73025" cy="5155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26327" y="1821095"/>
            <a:ext cx="74612" cy="5155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563576" y="2523171"/>
            <a:ext cx="73025" cy="5155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301935" y="1821095"/>
            <a:ext cx="73025" cy="5155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endParaRPr lang="ko-KR" altLang="en-US" dirty="0">
              <a:solidFill>
                <a:schemeClr val="accent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79285" y="3657297"/>
            <a:ext cx="593607" cy="338482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77651" indent="-177651" algn="ctr">
              <a:buSzPct val="60000"/>
              <a:defRPr/>
            </a:pPr>
            <a:r>
              <a:rPr lang="en-US" altLang="ko-KR" sz="1600" spc="-140" dirty="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latin typeface="HY헤드라인M" pitchFamily="18" charset="-127"/>
                <a:ea typeface="HY헤드라인M" pitchFamily="18" charset="-127"/>
              </a:rPr>
              <a:t>2007</a:t>
            </a:r>
            <a:endParaRPr lang="ko-KR" altLang="en-US" sz="1600" spc="-14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036692" y="3657297"/>
            <a:ext cx="593607" cy="338482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77651" indent="-177651" algn="ctr">
              <a:buSzPct val="60000"/>
              <a:defRPr/>
            </a:pPr>
            <a:r>
              <a:rPr lang="en-US" altLang="ko-KR" sz="1600" spc="-140" dirty="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latin typeface="HY헤드라인M" pitchFamily="18" charset="-127"/>
                <a:ea typeface="HY헤드라인M" pitchFamily="18" charset="-127"/>
              </a:rPr>
              <a:t>2009</a:t>
            </a:r>
            <a:endParaRPr lang="ko-KR" altLang="en-US" sz="1600" spc="-14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313294" y="2460885"/>
            <a:ext cx="2066126" cy="683191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82405" indent="-182405" defTabSz="913540">
              <a:lnSpc>
                <a:spcPct val="120000"/>
              </a:lnSpc>
              <a:buSzPct val="80000"/>
              <a:buBlip>
                <a:blip r:embed="rId2"/>
              </a:buBlip>
              <a:defRPr/>
            </a:pPr>
            <a:r>
              <a:rPr lang="en-US" altLang="ko-KR" sz="1600" kern="0" dirty="0">
                <a:solidFill>
                  <a:schemeClr val="accent5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Enactment Of law</a:t>
            </a:r>
          </a:p>
          <a:p>
            <a:pPr defTabSz="913540">
              <a:lnSpc>
                <a:spcPct val="120000"/>
              </a:lnSpc>
              <a:buSzPct val="80000"/>
              <a:defRPr/>
            </a:pPr>
            <a:r>
              <a:rPr lang="en-US" altLang="ko-KR" sz="1600" kern="0" dirty="0">
                <a:solidFill>
                  <a:schemeClr val="accent5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kern="0" dirty="0" err="1">
                <a:solidFill>
                  <a:schemeClr val="accent5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법제정</a:t>
            </a:r>
            <a:r>
              <a:rPr lang="en-US" altLang="ko-KR" sz="1600" kern="0" dirty="0">
                <a:solidFill>
                  <a:schemeClr val="accent5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041487" y="1767090"/>
            <a:ext cx="1567591" cy="978657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82405" indent="-182405" defTabSz="913540">
              <a:lnSpc>
                <a:spcPct val="120000"/>
              </a:lnSpc>
              <a:buSzPct val="80000"/>
              <a:buBlip>
                <a:blip r:embed="rId2"/>
              </a:buBlip>
              <a:defRPr/>
            </a:pPr>
            <a:r>
              <a:rPr lang="en-US" altLang="ko-KR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Introduction</a:t>
            </a:r>
          </a:p>
          <a:p>
            <a:pPr defTabSz="913540">
              <a:lnSpc>
                <a:spcPct val="120000"/>
              </a:lnSpc>
              <a:buSzPct val="80000"/>
              <a:defRPr/>
            </a:pPr>
            <a:r>
              <a:rPr lang="en-US" altLang="ko-KR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of system</a:t>
            </a:r>
          </a:p>
          <a:p>
            <a:pPr defTabSz="913540">
              <a:lnSpc>
                <a:spcPct val="120000"/>
              </a:lnSpc>
              <a:buSzPct val="80000"/>
              <a:defRPr/>
            </a:pPr>
            <a:r>
              <a:rPr lang="en-US" altLang="ko-KR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시스템 도입</a:t>
            </a:r>
            <a:r>
              <a:rPr lang="en-US" altLang="ko-KR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739968" y="3657297"/>
            <a:ext cx="593607" cy="338482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77651" indent="-177651" algn="ctr">
              <a:buSzPct val="60000"/>
              <a:defRPr/>
            </a:pPr>
            <a:r>
              <a:rPr lang="en-US" altLang="ko-KR" sz="1600" spc="-140" dirty="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latin typeface="HY헤드라인M" pitchFamily="18" charset="-127"/>
                <a:ea typeface="HY헤드라인M" pitchFamily="18" charset="-127"/>
              </a:rPr>
              <a:t>2013</a:t>
            </a:r>
            <a:endParaRPr lang="ko-KR" altLang="en-US" sz="1600" spc="-14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283435" y="3657297"/>
            <a:ext cx="593607" cy="338482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77651" indent="-177651" algn="ctr">
              <a:buSzPct val="60000"/>
              <a:defRPr/>
            </a:pPr>
            <a:r>
              <a:rPr lang="en-US" altLang="ko-KR" sz="1600" spc="-140" dirty="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latin typeface="HY헤드라인M" pitchFamily="18" charset="-127"/>
                <a:ea typeface="HY헤드라인M" pitchFamily="18" charset="-127"/>
              </a:rPr>
              <a:t>2014</a:t>
            </a:r>
            <a:endParaRPr lang="ko-KR" altLang="en-US" sz="1600" spc="-14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954761" y="3657297"/>
            <a:ext cx="721527" cy="338482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77651" indent="-177651" algn="ctr">
              <a:buSzPct val="60000"/>
              <a:defRPr/>
            </a:pPr>
            <a:r>
              <a:rPr lang="en-US" altLang="ko-KR" sz="1600" spc="-140" dirty="0">
                <a:ln>
                  <a:solidFill>
                    <a:prstClr val="black">
                      <a:lumMod val="65000"/>
                      <a:lumOff val="35000"/>
                      <a:alpha val="0"/>
                    </a:prstClr>
                  </a:solidFill>
                </a:ln>
                <a:latin typeface="HY헤드라인M" pitchFamily="18" charset="-127"/>
                <a:ea typeface="HY헤드라인M" pitchFamily="18" charset="-127"/>
              </a:rPr>
              <a:t>2015~</a:t>
            </a:r>
            <a:endParaRPr lang="ko-KR" altLang="en-US" sz="1600" spc="-140" dirty="0">
              <a:ln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577378" y="2438021"/>
            <a:ext cx="2381917" cy="683191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82405" indent="-182405" defTabSz="913540">
              <a:lnSpc>
                <a:spcPct val="120000"/>
              </a:lnSpc>
              <a:buSzPct val="80000"/>
              <a:buBlip>
                <a:blip r:embed="rId2"/>
              </a:buBlip>
              <a:defRPr/>
            </a:pPr>
            <a:r>
              <a:rPr lang="en-US" altLang="ko-KR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Registration at Once</a:t>
            </a:r>
          </a:p>
          <a:p>
            <a:pPr defTabSz="913540">
              <a:lnSpc>
                <a:spcPct val="120000"/>
              </a:lnSpc>
              <a:buSzPct val="80000"/>
              <a:defRPr/>
            </a:pPr>
            <a:r>
              <a:rPr lang="en-US" altLang="ko-KR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  (</a:t>
            </a:r>
            <a:r>
              <a:rPr lang="ko-KR" altLang="en-US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일제등록</a:t>
            </a:r>
            <a:r>
              <a:rPr lang="en-US" altLang="ko-KR" sz="1600" kern="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7307395" y="1767090"/>
            <a:ext cx="1604781" cy="978657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pPr marL="182405" indent="-182405" defTabSz="913540">
              <a:lnSpc>
                <a:spcPct val="120000"/>
              </a:lnSpc>
              <a:buSzPct val="80000"/>
              <a:buBlip>
                <a:blip r:embed="rId2"/>
              </a:buBlip>
              <a:defRPr/>
            </a:pPr>
            <a:r>
              <a:rPr lang="en-US" altLang="ko-KR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Updates of</a:t>
            </a:r>
          </a:p>
          <a:p>
            <a:pPr defTabSz="913540">
              <a:lnSpc>
                <a:spcPct val="120000"/>
              </a:lnSpc>
              <a:buSzPct val="80000"/>
              <a:defRPr/>
            </a:pPr>
            <a:r>
              <a:rPr lang="en-US" altLang="ko-KR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  Information</a:t>
            </a:r>
          </a:p>
          <a:p>
            <a:pPr defTabSz="913540">
              <a:lnSpc>
                <a:spcPct val="120000"/>
              </a:lnSpc>
              <a:buSzPct val="80000"/>
              <a:defRPr/>
            </a:pPr>
            <a:r>
              <a:rPr lang="en-US" altLang="ko-KR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  (</a:t>
            </a:r>
            <a:r>
              <a:rPr lang="ko-KR" altLang="en-US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현행화 추진</a:t>
            </a:r>
            <a:r>
              <a:rPr lang="en-US" altLang="ko-KR" sz="1600" kern="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48" name="슬라이드 번호 개체 틀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4" y="4299942"/>
            <a:ext cx="3840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슬라이드 번호 개체 틀 1"/>
          <p:cNvSpPr txBox="1">
            <a:spLocks/>
          </p:cNvSpPr>
          <p:nvPr/>
        </p:nvSpPr>
        <p:spPr>
          <a:xfrm>
            <a:off x="8460432" y="104903"/>
            <a:ext cx="586868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defPPr>
              <a:defRPr lang="ko-KR"/>
            </a:defPPr>
            <a:lvl1pPr marL="0" algn="r" defTabSz="913680" rtl="0" eaLnBrk="1" latinLnBrk="1" hangingPunct="1">
              <a:defRPr sz="1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6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9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7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8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7723" y="249492"/>
            <a:ext cx="8229600" cy="59406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2-4. Characteristics of ABERs’ Information</a:t>
            </a:r>
            <a:br>
              <a:rPr lang="en-US" altLang="ko-KR" dirty="0"/>
            </a:br>
            <a:r>
              <a:rPr lang="en-US" altLang="ko-KR" dirty="0"/>
              <a:t>      (</a:t>
            </a:r>
            <a:r>
              <a:rPr lang="ko-KR" altLang="en-US" dirty="0"/>
              <a:t>등록정보의 특성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pSp>
        <p:nvGrpSpPr>
          <p:cNvPr id="40" name="그룹 39"/>
          <p:cNvGrpSpPr/>
          <p:nvPr/>
        </p:nvGrpSpPr>
        <p:grpSpPr>
          <a:xfrm>
            <a:off x="179512" y="1113150"/>
            <a:ext cx="8712968" cy="3762856"/>
            <a:chOff x="755576" y="1113150"/>
            <a:chExt cx="7711383" cy="3337242"/>
          </a:xfrm>
        </p:grpSpPr>
        <p:sp>
          <p:nvSpPr>
            <p:cNvPr id="21" name="직사각형 20"/>
            <p:cNvSpPr/>
            <p:nvPr/>
          </p:nvSpPr>
          <p:spPr>
            <a:xfrm>
              <a:off x="755576" y="2196700"/>
              <a:ext cx="2744854" cy="4822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8" tIns="45684" rIns="91368" bIns="45684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55576" y="1660915"/>
              <a:ext cx="2744854" cy="4822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8" tIns="45684" rIns="91368" bIns="45684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66888" y="2200273"/>
              <a:ext cx="2633909" cy="646258"/>
            </a:xfrm>
            <a:prstGeom prst="rect">
              <a:avLst/>
            </a:prstGeom>
            <a:noFill/>
          </p:spPr>
          <p:txBody>
            <a:bodyPr wrap="none" lIns="91368" tIns="45684" rIns="91368" bIns="45684" rtlCol="0">
              <a:spAutoFit/>
            </a:bodyPr>
            <a:lstStyle/>
            <a:p>
              <a:pPr algn="ctr"/>
              <a:r>
                <a:rPr lang="en-US" altLang="ko-KR" dirty="0"/>
                <a:t>NAQS</a:t>
              </a:r>
            </a:p>
            <a:p>
              <a:pPr algn="ctr"/>
              <a:r>
                <a:rPr lang="en-US" altLang="ko-KR" dirty="0"/>
                <a:t>(</a:t>
              </a:r>
              <a:r>
                <a:rPr lang="ko-KR" altLang="en-US" dirty="0"/>
                <a:t>국립농산물품질관리원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9621" y="1679338"/>
              <a:ext cx="2504258" cy="646258"/>
            </a:xfrm>
            <a:prstGeom prst="rect">
              <a:avLst/>
            </a:prstGeom>
            <a:noFill/>
          </p:spPr>
          <p:txBody>
            <a:bodyPr wrap="none" lIns="91368" tIns="45684" rIns="91368" bIns="45684" rtlCol="0">
              <a:spAutoFit/>
            </a:bodyPr>
            <a:lstStyle/>
            <a:p>
              <a:pPr algn="ctr"/>
              <a:r>
                <a:rPr lang="en-US" altLang="ko-KR" dirty="0"/>
                <a:t>Voluntary Registration</a:t>
              </a:r>
            </a:p>
            <a:p>
              <a:pPr algn="ctr"/>
              <a:r>
                <a:rPr lang="en-US" altLang="ko-KR" dirty="0"/>
                <a:t>(</a:t>
              </a:r>
              <a:r>
                <a:rPr lang="ko-KR" altLang="en-US" dirty="0"/>
                <a:t>자발적 등록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55576" y="2732485"/>
              <a:ext cx="2744854" cy="4822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8" tIns="45684" rIns="91368" bIns="45684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55576" y="3268270"/>
              <a:ext cx="2744854" cy="4822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8" tIns="45684" rIns="91368" bIns="45684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55576" y="3804055"/>
              <a:ext cx="2744854" cy="4822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8" tIns="45684" rIns="91368" bIns="45684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6350" y="2725639"/>
              <a:ext cx="2781941" cy="545863"/>
            </a:xfrm>
            <a:prstGeom prst="rect">
              <a:avLst/>
            </a:prstGeom>
            <a:noFill/>
          </p:spPr>
          <p:txBody>
            <a:bodyPr wrap="square" lIns="91368" tIns="45684" rIns="91368" bIns="45684" rtlCol="0">
              <a:spAutoFit/>
            </a:bodyPr>
            <a:lstStyle/>
            <a:p>
              <a:pPr algn="ctr"/>
              <a:r>
                <a:rPr lang="en-US" altLang="ko-KR" sz="1600" dirty="0"/>
                <a:t>Information on Individual Entity</a:t>
              </a:r>
            </a:p>
            <a:p>
              <a:pPr algn="ctr"/>
              <a:r>
                <a:rPr lang="en-US" altLang="ko-KR" dirty="0"/>
                <a:t>(</a:t>
              </a:r>
              <a:r>
                <a:rPr lang="ko-KR" altLang="en-US" dirty="0"/>
                <a:t>각 </a:t>
              </a:r>
              <a:r>
                <a:rPr lang="ko-KR" altLang="en-US" dirty="0" err="1"/>
                <a:t>개체별</a:t>
              </a:r>
              <a:r>
                <a:rPr lang="ko-KR" altLang="en-US" dirty="0"/>
                <a:t> 정보</a:t>
              </a:r>
              <a:r>
                <a:rPr lang="en-US" altLang="ko-KR" dirty="0"/>
                <a:t>)</a:t>
              </a:r>
              <a:r>
                <a:rPr lang="ko-KR" altLang="en-US" dirty="0"/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8953" y="3253753"/>
              <a:ext cx="1792653" cy="646258"/>
            </a:xfrm>
            <a:prstGeom prst="rect">
              <a:avLst/>
            </a:prstGeom>
            <a:noFill/>
          </p:spPr>
          <p:txBody>
            <a:bodyPr wrap="none" lIns="91368" tIns="45684" rIns="91368" bIns="45684" rtlCol="0">
              <a:spAutoFit/>
            </a:bodyPr>
            <a:lstStyle/>
            <a:p>
              <a:pPr algn="ctr"/>
              <a:r>
                <a:rPr lang="en-US" altLang="ko-KR" dirty="0"/>
                <a:t>All year around</a:t>
              </a:r>
            </a:p>
            <a:p>
              <a:pPr algn="ctr"/>
              <a:r>
                <a:rPr lang="en-US" altLang="ko-KR" dirty="0"/>
                <a:t>(</a:t>
              </a:r>
              <a:r>
                <a:rPr lang="ko-KR" altLang="en-US" dirty="0"/>
                <a:t>연중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55576" y="1125130"/>
              <a:ext cx="2744854" cy="482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8" tIns="45684" rIns="91368" bIns="45684"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2548" y="3804060"/>
              <a:ext cx="2104918" cy="646258"/>
            </a:xfrm>
            <a:prstGeom prst="rect">
              <a:avLst/>
            </a:prstGeom>
            <a:noFill/>
          </p:spPr>
          <p:txBody>
            <a:bodyPr wrap="none" lIns="91368" tIns="45684" rIns="91368" bIns="45684" rtlCol="0">
              <a:spAutoFit/>
            </a:bodyPr>
            <a:lstStyle/>
            <a:p>
              <a:pPr algn="ctr"/>
              <a:r>
                <a:rPr lang="en-US" altLang="ko-KR" dirty="0"/>
                <a:t>By each ABE</a:t>
              </a:r>
            </a:p>
            <a:p>
              <a:pPr algn="ctr"/>
              <a:r>
                <a:rPr lang="en-US" altLang="ko-KR" dirty="0"/>
                <a:t>(</a:t>
              </a:r>
              <a:r>
                <a:rPr lang="ko-KR" altLang="en-US" dirty="0"/>
                <a:t>개별 </a:t>
              </a:r>
              <a:r>
                <a:rPr lang="ko-KR" altLang="en-US" dirty="0" err="1"/>
                <a:t>경영체</a:t>
              </a:r>
              <a:r>
                <a:rPr lang="ko-KR" altLang="en-US" dirty="0"/>
                <a:t> 단위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81336" y="1232293"/>
              <a:ext cx="953962" cy="400037"/>
            </a:xfrm>
            <a:prstGeom prst="rect">
              <a:avLst/>
            </a:prstGeom>
            <a:noFill/>
          </p:spPr>
          <p:txBody>
            <a:bodyPr wrap="none" lIns="91368" tIns="45684" rIns="91368" bIns="45684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FFFF00"/>
                  </a:solidFill>
                </a:rPr>
                <a:t>ABERs</a:t>
              </a:r>
              <a:endParaRPr lang="ko-KR" altLang="en-US" sz="16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5619703" y="1113150"/>
              <a:ext cx="2847256" cy="3334695"/>
              <a:chOff x="5381929" y="1500174"/>
              <a:chExt cx="2338735" cy="444626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5429256" y="2214554"/>
                <a:ext cx="2214578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5429256" y="2928934"/>
                <a:ext cx="2214578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5429256" y="3643314"/>
                <a:ext cx="2214578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5429256" y="4357694"/>
                <a:ext cx="2214578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5429256" y="5072074"/>
                <a:ext cx="2214578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381929" y="2949667"/>
                <a:ext cx="2249411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Statistics Korea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통계청</a:t>
                </a:r>
                <a:r>
                  <a:rPr lang="en-US" altLang="ko-KR" dirty="0"/>
                  <a:t>)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68815" y="2263931"/>
                <a:ext cx="1421411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/>
                  <a:t>Sample Survey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표본조사</a:t>
                </a:r>
                <a:r>
                  <a:rPr lang="en-US" altLang="ko-KR" dirty="0"/>
                  <a:t>) </a:t>
                </a:r>
                <a:endParaRPr lang="ko-KR" alt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89638" y="3659289"/>
                <a:ext cx="2293812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Estimated Value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추정값</a:t>
                </a:r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21349" y="4339031"/>
                <a:ext cx="2209992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Upon time of survey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조사시점</a:t>
                </a:r>
                <a:r>
                  <a:rPr lang="en-US" altLang="ko-KR" dirty="0"/>
                  <a:t>)</a:t>
                </a: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5429256" y="1500174"/>
                <a:ext cx="2214578" cy="64294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589867" y="5084659"/>
                <a:ext cx="1924116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By City or Province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시도</a:t>
                </a:r>
                <a:r>
                  <a:rPr lang="en-US" altLang="ko-KR" dirty="0"/>
                  <a:t>/</a:t>
                </a:r>
                <a:r>
                  <a:rPr lang="ko-KR" altLang="en-US" dirty="0"/>
                  <a:t>시군 단위</a:t>
                </a:r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38391" y="1643050"/>
                <a:ext cx="2282273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rgbClr val="FFFF00"/>
                    </a:solidFill>
                  </a:rPr>
                  <a:t>Agricultural Statistics</a:t>
                </a:r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3510753" y="1125137"/>
              <a:ext cx="2199938" cy="3325255"/>
              <a:chOff x="3500430" y="1500174"/>
              <a:chExt cx="1967267" cy="4433675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3500430" y="2214554"/>
                <a:ext cx="1928826" cy="64294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3500430" y="2928934"/>
                <a:ext cx="1928826" cy="64294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3500430" y="3643314"/>
                <a:ext cx="1928826" cy="64294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3500430" y="4357694"/>
                <a:ext cx="1928826" cy="64294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3500430" y="5072074"/>
                <a:ext cx="1928826" cy="64294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27931" y="2962269"/>
                <a:ext cx="1939766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b="1" dirty="0"/>
                  <a:t>Collection Agency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조사주체</a:t>
                </a:r>
                <a:r>
                  <a:rPr lang="en-US" altLang="ko-KR" dirty="0"/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52985" y="2233981"/>
                <a:ext cx="1489657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b="1" dirty="0"/>
                  <a:t>Methodology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조사방법</a:t>
                </a:r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86731" y="3781814"/>
                <a:ext cx="1651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altLang="ko-KR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82894" y="4358095"/>
                <a:ext cx="1172860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b="1" dirty="0"/>
                  <a:t>Base Time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시점</a:t>
                </a:r>
                <a:r>
                  <a:rPr lang="en-US" altLang="ko-KR" dirty="0"/>
                  <a:t>)</a:t>
                </a: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3500430" y="1500174"/>
                <a:ext cx="1928826" cy="64294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694952" y="5072074"/>
                <a:ext cx="1521194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b="1" dirty="0"/>
                  <a:t>Supply Range</a:t>
                </a:r>
              </a:p>
              <a:p>
                <a:pPr algn="ctr"/>
                <a:r>
                  <a:rPr lang="en-US" altLang="ko-KR" dirty="0"/>
                  <a:t>(</a:t>
                </a:r>
                <a:r>
                  <a:rPr lang="ko-KR" altLang="en-US" dirty="0"/>
                  <a:t>제공범위</a:t>
                </a:r>
                <a:r>
                  <a:rPr lang="en-US" altLang="ko-KR" dirty="0"/>
                  <a:t>)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02102" y="1643050"/>
                <a:ext cx="1591432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rgbClr val="FFFF00"/>
                    </a:solidFill>
                  </a:rPr>
                  <a:t>Classification</a:t>
                </a:r>
              </a:p>
            </p:txBody>
          </p:sp>
        </p:grpSp>
        <p:sp>
          <p:nvSpPr>
            <p:cNvPr id="44" name="직사각형 43"/>
            <p:cNvSpPr/>
            <p:nvPr/>
          </p:nvSpPr>
          <p:spPr>
            <a:xfrm>
              <a:off x="3480347" y="2756396"/>
              <a:ext cx="2196975" cy="646258"/>
            </a:xfrm>
            <a:prstGeom prst="rect">
              <a:avLst/>
            </a:prstGeom>
          </p:spPr>
          <p:txBody>
            <a:bodyPr wrap="square" lIns="91368" tIns="45684" rIns="91368" bIns="45684">
              <a:spAutoFit/>
            </a:bodyPr>
            <a:lstStyle/>
            <a:p>
              <a:pPr algn="ctr"/>
              <a:r>
                <a:rPr lang="en-US" altLang="ko-KR" b="1" dirty="0"/>
                <a:t>Value</a:t>
              </a:r>
            </a:p>
            <a:p>
              <a:pPr algn="ctr"/>
              <a:r>
                <a:rPr lang="en-US" altLang="ko-KR" dirty="0"/>
                <a:t>(</a:t>
              </a:r>
              <a:r>
                <a:rPr lang="ko-KR" altLang="en-US" dirty="0"/>
                <a:t>수치의 형태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</p:grpSp>
      <p:sp>
        <p:nvSpPr>
          <p:cNvPr id="45" name="슬라이드 번호 개체 틀 1"/>
          <p:cNvSpPr txBox="1">
            <a:spLocks/>
          </p:cNvSpPr>
          <p:nvPr/>
        </p:nvSpPr>
        <p:spPr>
          <a:xfrm>
            <a:off x="8460432" y="104903"/>
            <a:ext cx="586868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defPPr>
              <a:defRPr lang="ko-KR"/>
            </a:defPPr>
            <a:lvl1pPr marL="0" algn="r" defTabSz="913680" rtl="0" eaLnBrk="1" latinLnBrk="1" hangingPunct="1">
              <a:defRPr sz="1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6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9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7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9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283" y="303498"/>
            <a:ext cx="8956339" cy="383367"/>
          </a:xfrm>
        </p:spPr>
        <p:txBody>
          <a:bodyPr>
            <a:noAutofit/>
          </a:bodyPr>
          <a:lstStyle/>
          <a:p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2-5. Chart of Organizations and Projects Linked with </a:t>
            </a:r>
            <a:br>
              <a:rPr lang="en-US" altLang="ko-KR" sz="2400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      ABERS</a:t>
            </a:r>
            <a:r>
              <a:rPr lang="en-US" altLang="ko-KR" sz="2400" dirty="0"/>
              <a:t> Database</a:t>
            </a:r>
            <a:r>
              <a:rPr lang="en-US" altLang="ko-KR" sz="2000" dirty="0"/>
              <a:t>(</a:t>
            </a:r>
            <a:r>
              <a:rPr lang="ko-KR" altLang="en-US" sz="2000" dirty="0" err="1"/>
              <a:t>농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업경영체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DB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와 연계한 보조사업 및 기관별 연계도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800" dirty="0"/>
          </a:p>
        </p:txBody>
      </p:sp>
      <p:grpSp>
        <p:nvGrpSpPr>
          <p:cNvPr id="188" name="그룹 187"/>
          <p:cNvGrpSpPr/>
          <p:nvPr/>
        </p:nvGrpSpPr>
        <p:grpSpPr>
          <a:xfrm>
            <a:off x="428596" y="974079"/>
            <a:ext cx="8374480" cy="3999873"/>
            <a:chOff x="491935" y="1280892"/>
            <a:chExt cx="5852270" cy="4620052"/>
          </a:xfrm>
        </p:grpSpPr>
        <p:pic>
          <p:nvPicPr>
            <p:cNvPr id="189" name="Picture 212" descr="Untitled-1"/>
            <p:cNvPicPr>
              <a:picLocks noChangeAspect="1" noChangeArrowheads="1"/>
            </p:cNvPicPr>
            <p:nvPr/>
          </p:nvPicPr>
          <p:blipFill>
            <a:blip r:embed="rId2" cstate="print"/>
            <a:srcRect l="9505" r="4059" b="9006"/>
            <a:stretch>
              <a:fillRect/>
            </a:stretch>
          </p:blipFill>
          <p:spPr bwMode="auto">
            <a:xfrm>
              <a:off x="1628484" y="4798212"/>
              <a:ext cx="576810" cy="52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Text Box 33"/>
            <p:cNvSpPr txBox="1">
              <a:spLocks noChangeArrowheads="1"/>
            </p:cNvSpPr>
            <p:nvPr/>
          </p:nvSpPr>
          <p:spPr bwMode="auto">
            <a:xfrm>
              <a:off x="1063783" y="5225500"/>
              <a:ext cx="1587846" cy="67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National Agricultural</a:t>
              </a:r>
            </a:p>
            <a:p>
              <a:pPr algn="ctr" latinLnBrk="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Cooperative Federation</a:t>
              </a:r>
            </a:p>
            <a:p>
              <a:pPr algn="ctr" latinLnBrk="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(Report on ginseng/rental service of agricultural machinery/tax-free oil</a:t>
              </a:r>
              <a:endParaRPr lang="ko-KR" altLang="en-US" sz="800" kern="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191" name="Text Box 33"/>
            <p:cNvSpPr txBox="1">
              <a:spLocks noChangeArrowheads="1"/>
            </p:cNvSpPr>
            <p:nvPr/>
          </p:nvSpPr>
          <p:spPr bwMode="auto">
            <a:xfrm>
              <a:off x="2338004" y="5204494"/>
              <a:ext cx="1000169" cy="67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Korea Rural</a:t>
              </a:r>
            </a:p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Community Corporation</a:t>
              </a:r>
            </a:p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(farmland banking information)</a:t>
              </a:r>
              <a:endParaRPr lang="ko-KR" altLang="en-US" sz="800" kern="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pic>
          <p:nvPicPr>
            <p:cNvPr id="192" name="Picture 212" descr="Untitled-1"/>
            <p:cNvPicPr>
              <a:picLocks noChangeAspect="1" noChangeArrowheads="1"/>
            </p:cNvPicPr>
            <p:nvPr/>
          </p:nvPicPr>
          <p:blipFill>
            <a:blip r:embed="rId2" cstate="print"/>
            <a:srcRect l="9505" r="4059" b="9006"/>
            <a:stretch>
              <a:fillRect/>
            </a:stretch>
          </p:blipFill>
          <p:spPr bwMode="auto">
            <a:xfrm>
              <a:off x="2478785" y="4806892"/>
              <a:ext cx="558597" cy="50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3" name="그룹 192"/>
            <p:cNvGrpSpPr/>
            <p:nvPr/>
          </p:nvGrpSpPr>
          <p:grpSpPr>
            <a:xfrm>
              <a:off x="3111205" y="4828961"/>
              <a:ext cx="813240" cy="954863"/>
              <a:chOff x="3046783" y="4848842"/>
              <a:chExt cx="813240" cy="954863"/>
            </a:xfrm>
          </p:grpSpPr>
          <p:sp>
            <p:nvSpPr>
              <p:cNvPr id="313" name="Text Box 33"/>
              <p:cNvSpPr txBox="1">
                <a:spLocks noChangeArrowheads="1"/>
              </p:cNvSpPr>
              <p:nvPr/>
            </p:nvSpPr>
            <p:spPr bwMode="auto">
              <a:xfrm>
                <a:off x="3046783" y="5270459"/>
                <a:ext cx="813240" cy="533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Ministry of Health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and Welfare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(pension)</a:t>
                </a:r>
              </a:p>
            </p:txBody>
          </p:sp>
          <p:pic>
            <p:nvPicPr>
              <p:cNvPr id="314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3167097" y="4848842"/>
                <a:ext cx="606299" cy="495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4" name="그룹 193"/>
            <p:cNvGrpSpPr/>
            <p:nvPr/>
          </p:nvGrpSpPr>
          <p:grpSpPr>
            <a:xfrm>
              <a:off x="3792570" y="4803969"/>
              <a:ext cx="842927" cy="933771"/>
              <a:chOff x="3959068" y="4850613"/>
              <a:chExt cx="842927" cy="933771"/>
            </a:xfrm>
          </p:grpSpPr>
          <p:sp>
            <p:nvSpPr>
              <p:cNvPr id="311" name="Text Box 33"/>
              <p:cNvSpPr txBox="1">
                <a:spLocks noChangeArrowheads="1"/>
              </p:cNvSpPr>
              <p:nvPr/>
            </p:nvSpPr>
            <p:spPr bwMode="auto">
              <a:xfrm>
                <a:off x="3959068" y="5251138"/>
                <a:ext cx="842927" cy="533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Ministry of Health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and Welfare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(health insurance)</a:t>
                </a:r>
                <a:endParaRPr lang="ko-KR" altLang="en-US" sz="800" kern="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pic>
            <p:nvPicPr>
              <p:cNvPr id="312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4087280" y="4850613"/>
                <a:ext cx="617602" cy="490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5" name="그룹 194"/>
            <p:cNvGrpSpPr/>
            <p:nvPr/>
          </p:nvGrpSpPr>
          <p:grpSpPr>
            <a:xfrm>
              <a:off x="4564280" y="4834318"/>
              <a:ext cx="819251" cy="1038377"/>
              <a:chOff x="4464001" y="4834318"/>
              <a:chExt cx="819251" cy="1038377"/>
            </a:xfrm>
          </p:grpSpPr>
          <p:sp>
            <p:nvSpPr>
              <p:cNvPr id="309" name="Text Box 33"/>
              <p:cNvSpPr txBox="1">
                <a:spLocks noChangeArrowheads="1"/>
              </p:cNvSpPr>
              <p:nvPr/>
            </p:nvSpPr>
            <p:spPr bwMode="auto">
              <a:xfrm>
                <a:off x="4464001" y="5197251"/>
                <a:ext cx="819251" cy="675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</a:rPr>
                  <a:t>Disaster insurance company for agriculture and livestock</a:t>
                </a:r>
              </a:p>
            </p:txBody>
          </p:sp>
          <p:pic>
            <p:nvPicPr>
              <p:cNvPr id="310" name="Picture 212" descr="Untitled-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505" r="4059" b="9006"/>
              <a:stretch>
                <a:fillRect/>
              </a:stretch>
            </p:blipFill>
            <p:spPr bwMode="auto">
              <a:xfrm>
                <a:off x="4495562" y="4834318"/>
                <a:ext cx="632178" cy="40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6" name="자유형 195"/>
            <p:cNvSpPr/>
            <p:nvPr/>
          </p:nvSpPr>
          <p:spPr bwMode="auto">
            <a:xfrm>
              <a:off x="699667" y="1314762"/>
              <a:ext cx="4820889" cy="4266761"/>
            </a:xfrm>
            <a:custGeom>
              <a:avLst/>
              <a:gdLst>
                <a:gd name="connsiteX0" fmla="*/ 0 w 8650514"/>
                <a:gd name="connsiteY0" fmla="*/ 5123543 h 5907314"/>
                <a:gd name="connsiteX1" fmla="*/ 7634514 w 8650514"/>
                <a:gd name="connsiteY1" fmla="*/ 5123543 h 5907314"/>
                <a:gd name="connsiteX2" fmla="*/ 7634514 w 8650514"/>
                <a:gd name="connsiteY2" fmla="*/ 0 h 5907314"/>
                <a:gd name="connsiteX3" fmla="*/ 8650514 w 8650514"/>
                <a:gd name="connsiteY3" fmla="*/ 0 h 5907314"/>
                <a:gd name="connsiteX4" fmla="*/ 8650514 w 8650514"/>
                <a:gd name="connsiteY4" fmla="*/ 5907314 h 5907314"/>
                <a:gd name="connsiteX5" fmla="*/ 0 w 8650514"/>
                <a:gd name="connsiteY5" fmla="*/ 5907314 h 5907314"/>
                <a:gd name="connsiteX6" fmla="*/ 0 w 8650514"/>
                <a:gd name="connsiteY6" fmla="*/ 5123543 h 590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0514" h="5907314">
                  <a:moveTo>
                    <a:pt x="0" y="5123543"/>
                  </a:moveTo>
                  <a:lnTo>
                    <a:pt x="7634514" y="5123543"/>
                  </a:lnTo>
                  <a:lnTo>
                    <a:pt x="7634514" y="0"/>
                  </a:lnTo>
                  <a:lnTo>
                    <a:pt x="8650514" y="0"/>
                  </a:lnTo>
                  <a:lnTo>
                    <a:pt x="8650514" y="5907314"/>
                  </a:lnTo>
                  <a:lnTo>
                    <a:pt x="0" y="5907314"/>
                  </a:lnTo>
                  <a:lnTo>
                    <a:pt x="0" y="5123543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5BA7D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97" name="AutoShape 44"/>
            <p:cNvSpPr>
              <a:spLocks noChangeArrowheads="1"/>
            </p:cNvSpPr>
            <p:nvPr/>
          </p:nvSpPr>
          <p:spPr bwMode="auto">
            <a:xfrm>
              <a:off x="593127" y="5169684"/>
              <a:ext cx="738514" cy="339122"/>
            </a:xfrm>
            <a:prstGeom prst="roundRect">
              <a:avLst>
                <a:gd name="adj" fmla="val 43171"/>
              </a:avLst>
            </a:prstGeom>
            <a:gradFill rotWithShape="0">
              <a:gsLst>
                <a:gs pos="0">
                  <a:srgbClr val="B0CAE4"/>
                </a:gs>
                <a:gs pos="50000">
                  <a:srgbClr val="5683BA"/>
                </a:gs>
                <a:gs pos="100000">
                  <a:srgbClr val="B0CAE4"/>
                </a:gs>
              </a:gsLst>
              <a:lin ang="5400000" scaled="1"/>
            </a:gradFill>
            <a:ln w="12700">
              <a:solidFill>
                <a:srgbClr val="3C6290"/>
              </a:solidFill>
              <a:round/>
              <a:headEnd/>
              <a:tailEnd/>
            </a:ln>
            <a:effectLst>
              <a:outerShdw dist="12700" dir="5400000" algn="ctr" rotWithShape="0">
                <a:srgbClr val="006699"/>
              </a:outerShdw>
            </a:effectLst>
          </p:spPr>
          <p:txBody>
            <a:bodyPr wrap="none" anchor="ctr"/>
            <a:lstStyle/>
            <a:p>
              <a:pPr latinLnBrk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endParaRPr lang="ko-KR" altLang="en-US" sz="12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endParaRPr>
            </a:p>
          </p:txBody>
        </p:sp>
        <p:sp>
          <p:nvSpPr>
            <p:cNvPr id="198" name="AutoShape 227"/>
            <p:cNvSpPr>
              <a:spLocks noChangeArrowheads="1"/>
            </p:cNvSpPr>
            <p:nvPr/>
          </p:nvSpPr>
          <p:spPr bwMode="auto">
            <a:xfrm>
              <a:off x="593127" y="5101068"/>
              <a:ext cx="775343" cy="438941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latinLnBrk="0">
                <a:defRPr/>
              </a:pPr>
              <a:r>
                <a:rPr lang="en-US" altLang="ko-KR" sz="1200" kern="0" dirty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sym typeface="Wingdings" pitchFamily="2" charset="2"/>
                </a:rPr>
                <a:t>External</a:t>
              </a:r>
            </a:p>
            <a:p>
              <a:pPr algn="ctr" latinLnBrk="0">
                <a:defRPr/>
              </a:pPr>
              <a:r>
                <a:rPr lang="en-US" altLang="ko-KR" sz="1200" kern="0" dirty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sym typeface="Wingdings" pitchFamily="2" charset="2"/>
                </a:rPr>
                <a:t>Agencies</a:t>
              </a:r>
              <a:endParaRPr lang="ko-KR" altLang="en-US" sz="12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endParaRPr>
            </a:p>
          </p:txBody>
        </p:sp>
        <p:pic>
          <p:nvPicPr>
            <p:cNvPr id="199" name="Picture 212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 l="9505" r="4059" b="9006"/>
            <a:stretch>
              <a:fillRect/>
            </a:stretch>
          </p:blipFill>
          <p:spPr bwMode="auto">
            <a:xfrm>
              <a:off x="5107602" y="4574622"/>
              <a:ext cx="515856" cy="45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0" name="그룹 199"/>
            <p:cNvGrpSpPr/>
            <p:nvPr/>
          </p:nvGrpSpPr>
          <p:grpSpPr>
            <a:xfrm>
              <a:off x="4759194" y="1343435"/>
              <a:ext cx="1585011" cy="3526779"/>
              <a:chOff x="4712292" y="2005904"/>
              <a:chExt cx="1585011" cy="3526779"/>
            </a:xfrm>
          </p:grpSpPr>
          <p:pic>
            <p:nvPicPr>
              <p:cNvPr id="299" name="Picture 212" descr="Untitled-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505" r="4059" b="9006"/>
              <a:stretch>
                <a:fillRect/>
              </a:stretch>
            </p:blipFill>
            <p:spPr bwMode="auto">
              <a:xfrm>
                <a:off x="5090469" y="4556010"/>
                <a:ext cx="456318" cy="431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0" name="Text Box 33"/>
              <p:cNvSpPr txBox="1">
                <a:spLocks noChangeArrowheads="1"/>
              </p:cNvSpPr>
              <p:nvPr/>
            </p:nvSpPr>
            <p:spPr bwMode="auto">
              <a:xfrm>
                <a:off x="4837007" y="4857239"/>
                <a:ext cx="1460296" cy="675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Residential Information/land register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Ministry of the Interior and Safety, Ministry of Land, Infrastructure and Transport</a:t>
                </a:r>
              </a:p>
            </p:txBody>
          </p:sp>
          <p:sp>
            <p:nvSpPr>
              <p:cNvPr id="301" name="Text Box 33"/>
              <p:cNvSpPr txBox="1">
                <a:spLocks noChangeArrowheads="1"/>
              </p:cNvSpPr>
              <p:nvPr/>
            </p:nvSpPr>
            <p:spPr bwMode="auto">
              <a:xfrm>
                <a:off x="4890383" y="3639100"/>
                <a:ext cx="1268113" cy="3910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Korea Institute for Animal Products Quality Evaluation</a:t>
                </a:r>
                <a:endParaRPr lang="ko-KR" altLang="en-US" sz="800" kern="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pic>
            <p:nvPicPr>
              <p:cNvPr id="302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5044065" y="3306745"/>
                <a:ext cx="488104" cy="37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3" name="Text Box 33"/>
              <p:cNvSpPr txBox="1">
                <a:spLocks noChangeArrowheads="1"/>
              </p:cNvSpPr>
              <p:nvPr/>
            </p:nvSpPr>
            <p:spPr bwMode="auto">
              <a:xfrm>
                <a:off x="4712292" y="4440594"/>
                <a:ext cx="1224136" cy="2488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(Ministry of Health and Welfare</a:t>
                </a:r>
              </a:p>
            </p:txBody>
          </p:sp>
          <p:pic>
            <p:nvPicPr>
              <p:cNvPr id="304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4995286" y="4033978"/>
                <a:ext cx="602963" cy="454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5" name="Text Box 33"/>
              <p:cNvSpPr txBox="1">
                <a:spLocks noChangeArrowheads="1"/>
              </p:cNvSpPr>
              <p:nvPr/>
            </p:nvSpPr>
            <p:spPr bwMode="auto">
              <a:xfrm>
                <a:off x="4826668" y="2349707"/>
                <a:ext cx="964828" cy="3910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Animal and Plant Quarantine Agency</a:t>
                </a:r>
                <a:endParaRPr lang="ko-KR" altLang="en-US" sz="800" kern="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pic>
            <p:nvPicPr>
              <p:cNvPr id="306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5071188" y="2005904"/>
                <a:ext cx="468650" cy="375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" name="Text Box 33"/>
              <p:cNvSpPr txBox="1">
                <a:spLocks noChangeArrowheads="1"/>
              </p:cNvSpPr>
              <p:nvPr/>
            </p:nvSpPr>
            <p:spPr bwMode="auto">
              <a:xfrm>
                <a:off x="4767036" y="2977601"/>
                <a:ext cx="1530267" cy="533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Korea Agency of Education, Promotion,  Information Service in Food, Agriculture, Forestry and Fisheries </a:t>
                </a:r>
                <a:endParaRPr lang="ko-KR" altLang="en-US" sz="800" kern="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pic>
            <p:nvPicPr>
              <p:cNvPr id="308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4986104" y="2612380"/>
                <a:ext cx="614460" cy="462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1" name="모서리가 둥근 직사각형 200"/>
            <p:cNvSpPr/>
            <p:nvPr/>
          </p:nvSpPr>
          <p:spPr bwMode="auto">
            <a:xfrm>
              <a:off x="542351" y="1517254"/>
              <a:ext cx="4328418" cy="1521955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381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marL="101520" indent="-101520" algn="ctr" defTabSz="1042234" latinLnBrk="0">
                <a:lnSpc>
                  <a:spcPct val="90000"/>
                </a:lnSpc>
                <a:buSzPct val="140000"/>
                <a:defRPr/>
              </a:pPr>
              <a:endParaRPr lang="ko-KR" altLang="en-US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grpSp>
          <p:nvGrpSpPr>
            <p:cNvPr id="202" name="그룹 316"/>
            <p:cNvGrpSpPr/>
            <p:nvPr/>
          </p:nvGrpSpPr>
          <p:grpSpPr>
            <a:xfrm>
              <a:off x="539552" y="1280892"/>
              <a:ext cx="4334017" cy="263808"/>
              <a:chOff x="4090199" y="3114675"/>
              <a:chExt cx="4448175" cy="303212"/>
            </a:xfrm>
          </p:grpSpPr>
          <p:sp>
            <p:nvSpPr>
              <p:cNvPr id="295" name="양쪽 모서리가 둥근 사각형 294"/>
              <p:cNvSpPr/>
              <p:nvPr/>
            </p:nvSpPr>
            <p:spPr bwMode="auto">
              <a:xfrm flipV="1">
                <a:off x="4188624" y="3114675"/>
                <a:ext cx="4251326" cy="287337"/>
              </a:xfrm>
              <a:prstGeom prst="round2SameRect">
                <a:avLst>
                  <a:gd name="adj1" fmla="val 0"/>
                  <a:gd name="adj2" fmla="val 33828"/>
                </a:avLst>
              </a:prstGeom>
              <a:blipFill dpi="0" rotWithShape="0">
                <a:blip r:embed="rId4" cstate="print">
                  <a:alphaModFix amt="90000"/>
                </a:blip>
                <a:srcRect/>
                <a:stretch>
                  <a:fillRect/>
                </a:stretch>
              </a:blip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101520" indent="-101520" algn="ctr" defTabSz="1042234" latinLnBrk="0">
                  <a:lnSpc>
                    <a:spcPct val="90000"/>
                  </a:lnSpc>
                  <a:buSzPct val="140000"/>
                  <a:defRPr/>
                </a:pPr>
                <a:endParaRPr lang="ko-KR" altLang="en-US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-윤고딕140" pitchFamily="18" charset="-127"/>
                  <a:ea typeface="-윤고딕140" pitchFamily="18" charset="-127"/>
                </a:endParaRPr>
              </a:p>
            </p:txBody>
          </p:sp>
          <p:grpSp>
            <p:nvGrpSpPr>
              <p:cNvPr id="296" name="그룹 75"/>
              <p:cNvGrpSpPr>
                <a:grpSpLocks/>
              </p:cNvGrpSpPr>
              <p:nvPr/>
            </p:nvGrpSpPr>
            <p:grpSpPr bwMode="auto">
              <a:xfrm>
                <a:off x="4090199" y="3389312"/>
                <a:ext cx="4448175" cy="28575"/>
                <a:chOff x="954850" y="4980185"/>
                <a:chExt cx="2016794" cy="28574"/>
              </a:xfrm>
            </p:grpSpPr>
            <p:sp>
              <p:nvSpPr>
                <p:cNvPr id="297" name="모서리가 둥근 직사각형 296"/>
                <p:cNvSpPr/>
                <p:nvPr/>
              </p:nvSpPr>
              <p:spPr bwMode="auto">
                <a:xfrm>
                  <a:off x="954850" y="4980185"/>
                  <a:ext cx="2016794" cy="2857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A4BDDC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101520" indent="-115803" algn="ctr" defTabSz="1091675" latinLnBrk="0">
                    <a:lnSpc>
                      <a:spcPct val="110000"/>
                    </a:lnSpc>
                    <a:buClr>
                      <a:srgbClr val="3271AA"/>
                    </a:buClr>
                    <a:buSzPct val="140000"/>
                    <a:tabLst>
                      <a:tab pos="814245" algn="l"/>
                    </a:tabLst>
                    <a:defRPr/>
                  </a:pPr>
                  <a:endParaRPr lang="ko-KR" altLang="en-US" sz="1000" b="1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endParaRPr>
                </a:p>
              </p:txBody>
            </p:sp>
            <p:sp>
              <p:nvSpPr>
                <p:cNvPr id="298" name="모서리가 둥근 직사각형 297"/>
                <p:cNvSpPr/>
                <p:nvPr/>
              </p:nvSpPr>
              <p:spPr bwMode="auto">
                <a:xfrm>
                  <a:off x="1602643" y="4980185"/>
                  <a:ext cx="721209" cy="2857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792C5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101520" indent="-115803" algn="ctr" defTabSz="1091675" latinLnBrk="0">
                    <a:lnSpc>
                      <a:spcPct val="110000"/>
                    </a:lnSpc>
                    <a:buClr>
                      <a:srgbClr val="3271AA"/>
                    </a:buClr>
                    <a:buSzPct val="140000"/>
                    <a:tabLst>
                      <a:tab pos="814245" algn="l"/>
                    </a:tabLst>
                    <a:defRPr/>
                  </a:pPr>
                  <a:endParaRPr lang="ko-KR" altLang="en-US" sz="1000" b="1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endParaRPr>
                </a:p>
              </p:txBody>
            </p:sp>
          </p:grpSp>
        </p:grpSp>
        <p:sp>
          <p:nvSpPr>
            <p:cNvPr id="203" name="Rectangle 70"/>
            <p:cNvSpPr>
              <a:spLocks noChangeArrowheads="1"/>
            </p:cNvSpPr>
            <p:nvPr/>
          </p:nvSpPr>
          <p:spPr bwMode="auto">
            <a:xfrm>
              <a:off x="491935" y="1314762"/>
              <a:ext cx="4343252" cy="14060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500" dirty="0">
                  <a:solidFill>
                    <a:srgbClr val="1207E9"/>
                  </a:solidFill>
                </a:rPr>
                <a:t>Payment Programs using ABERS Database(115 units) </a:t>
              </a:r>
              <a:endParaRPr lang="ko-KR" altLang="en-US" sz="1500" dirty="0">
                <a:solidFill>
                  <a:srgbClr val="1207E9"/>
                </a:solidFill>
              </a:endParaRPr>
            </a:p>
          </p:txBody>
        </p:sp>
        <p:grpSp>
          <p:nvGrpSpPr>
            <p:cNvPr id="204" name="그룹 108"/>
            <p:cNvGrpSpPr/>
            <p:nvPr/>
          </p:nvGrpSpPr>
          <p:grpSpPr>
            <a:xfrm>
              <a:off x="2070546" y="2598539"/>
              <a:ext cx="1204661" cy="494811"/>
              <a:chOff x="-2602689" y="2204864"/>
              <a:chExt cx="982002" cy="586491"/>
            </a:xfrm>
          </p:grpSpPr>
          <p:sp>
            <p:nvSpPr>
              <p:cNvPr id="293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-2405223" y="2243580"/>
                <a:ext cx="758108" cy="547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</a:t>
                </a:r>
              </a:p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early retirement</a:t>
                </a:r>
              </a:p>
            </p:txBody>
          </p:sp>
        </p:grpSp>
        <p:grpSp>
          <p:nvGrpSpPr>
            <p:cNvPr id="205" name="그룹 111"/>
            <p:cNvGrpSpPr/>
            <p:nvPr/>
          </p:nvGrpSpPr>
          <p:grpSpPr>
            <a:xfrm>
              <a:off x="715495" y="2596395"/>
              <a:ext cx="1297983" cy="535372"/>
              <a:chOff x="-2669966" y="2204864"/>
              <a:chExt cx="1058077" cy="634569"/>
            </a:xfrm>
          </p:grpSpPr>
          <p:sp>
            <p:nvSpPr>
              <p:cNvPr id="291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-2669966" y="2291658"/>
                <a:ext cx="1058077" cy="54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Post management of tax exemption oil</a:t>
                </a:r>
              </a:p>
            </p:txBody>
          </p:sp>
        </p:grpSp>
        <p:grpSp>
          <p:nvGrpSpPr>
            <p:cNvPr id="206" name="그룹 108"/>
            <p:cNvGrpSpPr/>
            <p:nvPr/>
          </p:nvGrpSpPr>
          <p:grpSpPr>
            <a:xfrm>
              <a:off x="2012503" y="2292645"/>
              <a:ext cx="1325011" cy="533612"/>
              <a:chOff x="-2650005" y="2204864"/>
              <a:chExt cx="1080108" cy="632482"/>
            </a:xfrm>
          </p:grpSpPr>
          <p:sp>
            <p:nvSpPr>
              <p:cNvPr id="289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-2650005" y="2289571"/>
                <a:ext cx="1080108" cy="54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Expansion of forage production</a:t>
                </a:r>
                <a:endParaRPr lang="ko-KR" altLang="en-US" sz="10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07" name="그룹 111"/>
            <p:cNvGrpSpPr/>
            <p:nvPr/>
          </p:nvGrpSpPr>
          <p:grpSpPr>
            <a:xfrm>
              <a:off x="3338173" y="2589996"/>
              <a:ext cx="1215338" cy="503351"/>
              <a:chOff x="-2602689" y="2204864"/>
              <a:chExt cx="990705" cy="596614"/>
            </a:xfrm>
          </p:grpSpPr>
          <p:sp>
            <p:nvSpPr>
              <p:cNvPr id="287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-2517111" y="2253701"/>
                <a:ext cx="905127" cy="54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less </a:t>
                </a:r>
              </a:p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favored area</a:t>
                </a:r>
              </a:p>
            </p:txBody>
          </p:sp>
        </p:grpSp>
        <p:grpSp>
          <p:nvGrpSpPr>
            <p:cNvPr id="208" name="그룹 107"/>
            <p:cNvGrpSpPr/>
            <p:nvPr/>
          </p:nvGrpSpPr>
          <p:grpSpPr>
            <a:xfrm>
              <a:off x="741546" y="2296095"/>
              <a:ext cx="1270954" cy="487826"/>
              <a:chOff x="-2656729" y="2204864"/>
              <a:chExt cx="1036042" cy="578212"/>
            </a:xfrm>
          </p:grpSpPr>
          <p:sp>
            <p:nvSpPr>
              <p:cNvPr id="285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-2656729" y="2235300"/>
                <a:ext cx="1035378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Report of ginseng cultivation</a:t>
                </a:r>
              </a:p>
            </p:txBody>
          </p:sp>
        </p:grpSp>
        <p:grpSp>
          <p:nvGrpSpPr>
            <p:cNvPr id="209" name="그룹 107"/>
            <p:cNvGrpSpPr/>
            <p:nvPr/>
          </p:nvGrpSpPr>
          <p:grpSpPr>
            <a:xfrm>
              <a:off x="701407" y="1996079"/>
              <a:ext cx="1486850" cy="510177"/>
              <a:chOff x="-2689450" y="2204864"/>
              <a:chExt cx="1212034" cy="604706"/>
            </a:xfrm>
          </p:grpSpPr>
          <p:sp>
            <p:nvSpPr>
              <p:cNvPr id="283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-2689450" y="2261794"/>
                <a:ext cx="1212034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Environment-friendly livestock</a:t>
                </a:r>
              </a:p>
            </p:txBody>
          </p:sp>
        </p:grpSp>
        <p:grpSp>
          <p:nvGrpSpPr>
            <p:cNvPr id="210" name="그룹 107"/>
            <p:cNvGrpSpPr/>
            <p:nvPr/>
          </p:nvGrpSpPr>
          <p:grpSpPr>
            <a:xfrm>
              <a:off x="2039531" y="2001604"/>
              <a:ext cx="1397827" cy="488051"/>
              <a:chOff x="-2641895" y="2204864"/>
              <a:chExt cx="1139467" cy="578479"/>
            </a:xfrm>
          </p:grpSpPr>
          <p:sp>
            <p:nvSpPr>
              <p:cNvPr id="281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-2641895" y="2235567"/>
                <a:ext cx="1139467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landscape conservation</a:t>
                </a:r>
              </a:p>
            </p:txBody>
          </p:sp>
        </p:grpSp>
        <p:grpSp>
          <p:nvGrpSpPr>
            <p:cNvPr id="211" name="그룹 111"/>
            <p:cNvGrpSpPr/>
            <p:nvPr/>
          </p:nvGrpSpPr>
          <p:grpSpPr>
            <a:xfrm>
              <a:off x="3336606" y="2197998"/>
              <a:ext cx="1298891" cy="639895"/>
              <a:chOff x="-2602689" y="2088599"/>
              <a:chExt cx="1058815" cy="758460"/>
            </a:xfrm>
          </p:grpSpPr>
          <p:sp>
            <p:nvSpPr>
              <p:cNvPr id="279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-2601949" y="2088599"/>
                <a:ext cx="1058075" cy="75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z="1000" kern="0" dirty="0" err="1">
                    <a:solidFill>
                      <a:sysClr val="windowText" lastClr="000000"/>
                    </a:solidFill>
                  </a:rPr>
                  <a:t>밭농업직불제</a:t>
                </a:r>
                <a:endParaRPr lang="en-US" altLang="ko-KR" sz="1000" kern="0" dirty="0">
                  <a:solidFill>
                    <a:sysClr val="windowText" lastClr="000000"/>
                  </a:solidFill>
                </a:endParaRPr>
              </a:p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Upland Farming</a:t>
                </a:r>
              </a:p>
            </p:txBody>
          </p:sp>
        </p:grpSp>
        <p:grpSp>
          <p:nvGrpSpPr>
            <p:cNvPr id="212" name="그룹 108"/>
            <p:cNvGrpSpPr/>
            <p:nvPr/>
          </p:nvGrpSpPr>
          <p:grpSpPr>
            <a:xfrm>
              <a:off x="3292286" y="1998067"/>
              <a:ext cx="1397828" cy="511570"/>
              <a:chOff x="-2636467" y="2204864"/>
              <a:chExt cx="1139466" cy="606357"/>
            </a:xfrm>
          </p:grpSpPr>
          <p:sp>
            <p:nvSpPr>
              <p:cNvPr id="277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-2636467" y="2263445"/>
                <a:ext cx="1139466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Rice Cultivation</a:t>
                </a:r>
                <a:endParaRPr lang="ko-KR" altLang="en-US" sz="10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13" name="그룹 111"/>
            <p:cNvGrpSpPr/>
            <p:nvPr/>
          </p:nvGrpSpPr>
          <p:grpSpPr>
            <a:xfrm>
              <a:off x="3336606" y="1696070"/>
              <a:ext cx="1204661" cy="364510"/>
              <a:chOff x="-2602689" y="2204864"/>
              <a:chExt cx="982002" cy="432048"/>
            </a:xfrm>
          </p:grpSpPr>
          <p:sp>
            <p:nvSpPr>
              <p:cNvPr id="275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-2512084" y="2289572"/>
                <a:ext cx="806505" cy="337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Organic Fertilizer Aid</a:t>
                </a:r>
              </a:p>
            </p:txBody>
          </p:sp>
        </p:grpSp>
        <p:grpSp>
          <p:nvGrpSpPr>
            <p:cNvPr id="214" name="그룹 111"/>
            <p:cNvGrpSpPr/>
            <p:nvPr/>
          </p:nvGrpSpPr>
          <p:grpSpPr>
            <a:xfrm>
              <a:off x="2044169" y="1697849"/>
              <a:ext cx="1393190" cy="531838"/>
              <a:chOff x="-2619870" y="2204864"/>
              <a:chExt cx="1135685" cy="630380"/>
            </a:xfrm>
          </p:grpSpPr>
          <p:sp>
            <p:nvSpPr>
              <p:cNvPr id="273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-2619870" y="2287468"/>
                <a:ext cx="1135685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Compensation for Damaged District</a:t>
                </a:r>
              </a:p>
            </p:txBody>
          </p:sp>
        </p:grpSp>
        <p:grpSp>
          <p:nvGrpSpPr>
            <p:cNvPr id="215" name="그룹 108"/>
            <p:cNvGrpSpPr/>
            <p:nvPr/>
          </p:nvGrpSpPr>
          <p:grpSpPr>
            <a:xfrm>
              <a:off x="680954" y="1694309"/>
              <a:ext cx="1488280" cy="468718"/>
              <a:chOff x="-2711037" y="2204864"/>
              <a:chExt cx="1213200" cy="555564"/>
            </a:xfrm>
          </p:grpSpPr>
          <p:sp>
            <p:nvSpPr>
              <p:cNvPr id="271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-2711037" y="2212653"/>
                <a:ext cx="1213200" cy="54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</a:t>
                </a:r>
              </a:p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Environment-friendly agriculture</a:t>
                </a:r>
              </a:p>
            </p:txBody>
          </p:sp>
        </p:grpSp>
        <p:sp>
          <p:nvSpPr>
            <p:cNvPr id="216" name="직사각형 215"/>
            <p:cNvSpPr/>
            <p:nvPr/>
          </p:nvSpPr>
          <p:spPr bwMode="auto">
            <a:xfrm>
              <a:off x="699736" y="1617791"/>
              <a:ext cx="3982777" cy="1372270"/>
            </a:xfrm>
            <a:prstGeom prst="rect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17" name="Text Box 33"/>
            <p:cNvSpPr txBox="1">
              <a:spLocks noChangeArrowheads="1"/>
            </p:cNvSpPr>
            <p:nvPr/>
          </p:nvSpPr>
          <p:spPr bwMode="auto">
            <a:xfrm>
              <a:off x="5033005" y="5017522"/>
              <a:ext cx="1273035" cy="3910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Off-farm Income Information</a:t>
              </a:r>
            </a:p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National Tax Service</a:t>
              </a:r>
            </a:p>
          </p:txBody>
        </p:sp>
        <p:grpSp>
          <p:nvGrpSpPr>
            <p:cNvPr id="218" name="그룹 217"/>
            <p:cNvGrpSpPr/>
            <p:nvPr/>
          </p:nvGrpSpPr>
          <p:grpSpPr>
            <a:xfrm>
              <a:off x="1085865" y="3126597"/>
              <a:ext cx="3209876" cy="1892482"/>
              <a:chOff x="1598208" y="3092653"/>
              <a:chExt cx="3209876" cy="1892482"/>
            </a:xfrm>
          </p:grpSpPr>
          <p:pic>
            <p:nvPicPr>
              <p:cNvPr id="22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98208" y="3092653"/>
                <a:ext cx="3179463" cy="50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8" name="Rectangle 84"/>
              <p:cNvSpPr>
                <a:spLocks noChangeArrowheads="1"/>
              </p:cNvSpPr>
              <p:nvPr/>
            </p:nvSpPr>
            <p:spPr bwMode="auto">
              <a:xfrm>
                <a:off x="1910476" y="3212409"/>
                <a:ext cx="2719902" cy="35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marL="101520" indent="-101520" algn="ctr" defTabSz="761400" latinLnBrk="0">
                  <a:buClr>
                    <a:srgbClr val="3271AA"/>
                  </a:buClr>
                  <a:buSzPct val="140000"/>
                  <a:tabLst>
                    <a:tab pos="5642291" algn="l"/>
                  </a:tabLst>
                  <a:defRPr/>
                </a:pPr>
                <a:r>
                  <a:rPr lang="en-US" altLang="ko-KR" sz="1400" b="1" kern="0" dirty="0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sym typeface="Monotype Sorts"/>
                  </a:rPr>
                  <a:t>Agricultural business entity’s DB</a:t>
                </a:r>
              </a:p>
            </p:txBody>
          </p:sp>
          <p:grpSp>
            <p:nvGrpSpPr>
              <p:cNvPr id="229" name="그룹 228"/>
              <p:cNvGrpSpPr/>
              <p:nvPr/>
            </p:nvGrpSpPr>
            <p:grpSpPr>
              <a:xfrm>
                <a:off x="1599522" y="3468018"/>
                <a:ext cx="1152041" cy="1477159"/>
                <a:chOff x="6757733" y="1004243"/>
                <a:chExt cx="1152041" cy="1477159"/>
              </a:xfrm>
            </p:grpSpPr>
            <p:grpSp>
              <p:nvGrpSpPr>
                <p:cNvPr id="258" name="그룹 111"/>
                <p:cNvGrpSpPr/>
                <p:nvPr/>
              </p:nvGrpSpPr>
              <p:grpSpPr>
                <a:xfrm>
                  <a:off x="6843675" y="1827898"/>
                  <a:ext cx="1066099" cy="653504"/>
                  <a:chOff x="-2602689" y="2204864"/>
                  <a:chExt cx="1066099" cy="653504"/>
                </a:xfrm>
              </p:grpSpPr>
              <p:sp>
                <p:nvSpPr>
                  <p:cNvPr id="269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-2532384" y="2289572"/>
                    <a:ext cx="995794" cy="568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record of payment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800" kern="0" dirty="0">
                        <a:solidFill>
                          <a:sysClr val="windowText" lastClr="000000"/>
                        </a:solidFill>
                      </a:rPr>
                      <a:t>(Fixed payment for rice, landscape conservation)</a:t>
                    </a:r>
                    <a:endParaRPr lang="ko-KR" altLang="en-US" sz="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59" name="그룹 111"/>
                <p:cNvGrpSpPr/>
                <p:nvPr/>
              </p:nvGrpSpPr>
              <p:grpSpPr>
                <a:xfrm>
                  <a:off x="6757733" y="1480488"/>
                  <a:ext cx="1088334" cy="569903"/>
                  <a:chOff x="-2688631" y="2204864"/>
                  <a:chExt cx="1088334" cy="569903"/>
                </a:xfrm>
              </p:grpSpPr>
              <p:sp>
                <p:nvSpPr>
                  <p:cNvPr id="267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8" name="TextBox 267"/>
                  <p:cNvSpPr txBox="1"/>
                  <p:nvPr/>
                </p:nvSpPr>
                <p:spPr>
                  <a:xfrm>
                    <a:off x="-2688631" y="2330395"/>
                    <a:ext cx="1088334" cy="444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900" b="1" kern="0" dirty="0" err="1">
                        <a:solidFill>
                          <a:sysClr val="windowText" lastClr="000000"/>
                        </a:solidFill>
                      </a:rPr>
                      <a:t>PNUcode</a:t>
                    </a:r>
                    <a:r>
                      <a:rPr lang="en-US" altLang="ko-KR" sz="900" b="1" kern="0" dirty="0">
                        <a:solidFill>
                          <a:sysClr val="windowText" lastClr="000000"/>
                        </a:solidFill>
                      </a:rPr>
                      <a:t>, area, product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(5-1, 3ha, onion</a:t>
                    </a:r>
                    <a:r>
                      <a:rPr lang="en-US" altLang="ko-KR" sz="800" kern="0" dirty="0">
                        <a:solidFill>
                          <a:sysClr val="windowText" lastClr="000000"/>
                        </a:solidFill>
                      </a:rPr>
                      <a:t>)</a:t>
                    </a:r>
                    <a:endParaRPr lang="ko-KR" altLang="en-US" sz="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60" name="그룹 107"/>
                <p:cNvGrpSpPr/>
                <p:nvPr/>
              </p:nvGrpSpPr>
              <p:grpSpPr>
                <a:xfrm>
                  <a:off x="6843675" y="1004243"/>
                  <a:ext cx="982003" cy="743708"/>
                  <a:chOff x="-2602690" y="1933972"/>
                  <a:chExt cx="982003" cy="723307"/>
                </a:xfrm>
              </p:grpSpPr>
              <p:sp>
                <p:nvSpPr>
                  <p:cNvPr id="264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263210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5" name="TextBox 264"/>
                  <p:cNvSpPr txBox="1"/>
                  <p:nvPr/>
                </p:nvSpPr>
                <p:spPr>
                  <a:xfrm>
                    <a:off x="-2602690" y="2207810"/>
                    <a:ext cx="982002" cy="449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Address, Member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of household)</a:t>
                    </a:r>
                    <a:endParaRPr lang="ko-KR" altLang="en-US" sz="10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-2498480" y="1933972"/>
                    <a:ext cx="756368" cy="2765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농기계임대사업</a:t>
                    </a:r>
                    <a:endParaRPr lang="en-US" altLang="ko-KR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61" name="그룹 107"/>
                <p:cNvGrpSpPr/>
                <p:nvPr/>
              </p:nvGrpSpPr>
              <p:grpSpPr>
                <a:xfrm>
                  <a:off x="6834946" y="1038112"/>
                  <a:ext cx="1063763" cy="347087"/>
                  <a:chOff x="-2611419" y="2204864"/>
                  <a:chExt cx="1063763" cy="542050"/>
                </a:xfrm>
              </p:grpSpPr>
              <p:sp>
                <p:nvSpPr>
                  <p:cNvPr id="262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-2611419" y="2302768"/>
                    <a:ext cx="1063763" cy="444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JAEUNG, CHOI(name)</a:t>
                    </a:r>
                    <a:endParaRPr lang="ko-KR" altLang="en-US" sz="10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30" name="그룹 229"/>
              <p:cNvGrpSpPr/>
              <p:nvPr/>
            </p:nvGrpSpPr>
            <p:grpSpPr>
              <a:xfrm>
                <a:off x="2648879" y="3471047"/>
                <a:ext cx="1101134" cy="1477162"/>
                <a:chOff x="6810976" y="1004240"/>
                <a:chExt cx="1101134" cy="1477162"/>
              </a:xfrm>
            </p:grpSpPr>
            <p:grpSp>
              <p:nvGrpSpPr>
                <p:cNvPr id="245" name="그룹 111"/>
                <p:cNvGrpSpPr/>
                <p:nvPr/>
              </p:nvGrpSpPr>
              <p:grpSpPr>
                <a:xfrm>
                  <a:off x="6813816" y="1827898"/>
                  <a:ext cx="1098294" cy="653504"/>
                  <a:chOff x="-2632548" y="2204864"/>
                  <a:chExt cx="1098294" cy="653504"/>
                </a:xfrm>
              </p:grpSpPr>
              <p:sp>
                <p:nvSpPr>
                  <p:cNvPr id="256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-2632548" y="2289572"/>
                    <a:ext cx="1098294" cy="568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record of payment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800" kern="0" dirty="0">
                        <a:solidFill>
                          <a:sysClr val="windowText" lastClr="000000"/>
                        </a:solidFill>
                      </a:rPr>
                      <a:t>(tax-free oil, landscape conservation)</a:t>
                    </a:r>
                    <a:endParaRPr lang="ko-KR" altLang="en-US" sz="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46" name="그룹 111"/>
                <p:cNvGrpSpPr/>
                <p:nvPr/>
              </p:nvGrpSpPr>
              <p:grpSpPr>
                <a:xfrm>
                  <a:off x="6810976" y="1480488"/>
                  <a:ext cx="1043156" cy="586868"/>
                  <a:chOff x="-2635388" y="2204864"/>
                  <a:chExt cx="1043156" cy="586868"/>
                </a:xfrm>
              </p:grpSpPr>
              <p:sp>
                <p:nvSpPr>
                  <p:cNvPr id="254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-2635388" y="2347360"/>
                    <a:ext cx="1043156" cy="444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900" b="1" kern="0" dirty="0" err="1">
                        <a:solidFill>
                          <a:sysClr val="windowText" lastClr="000000"/>
                        </a:solidFill>
                      </a:rPr>
                      <a:t>PNUcode</a:t>
                    </a:r>
                    <a:r>
                      <a:rPr lang="en-US" altLang="ko-KR" sz="900" b="1" kern="0" dirty="0">
                        <a:solidFill>
                          <a:sysClr val="windowText" lastClr="000000"/>
                        </a:solidFill>
                      </a:rPr>
                      <a:t>, area, product</a:t>
                    </a:r>
                    <a:endParaRPr lang="en-US" altLang="ko-KR" sz="900" kern="0" dirty="0">
                      <a:solidFill>
                        <a:sysClr val="windowText" lastClr="000000"/>
                      </a:solidFill>
                    </a:endParaRPr>
                  </a:p>
                  <a:p>
                    <a:pPr algn="ctr" latinLnBrk="0">
                      <a:defRPr/>
                    </a:pP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(25</a:t>
                    </a: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번지</a:t>
                    </a: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, 0.5ha, millet)</a:t>
                    </a:r>
                    <a:endParaRPr lang="ko-KR" altLang="en-US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47" name="그룹 107"/>
                <p:cNvGrpSpPr/>
                <p:nvPr/>
              </p:nvGrpSpPr>
              <p:grpSpPr>
                <a:xfrm>
                  <a:off x="6849953" y="1004240"/>
                  <a:ext cx="994746" cy="549165"/>
                  <a:chOff x="-2596412" y="1933972"/>
                  <a:chExt cx="994746" cy="534102"/>
                </a:xfrm>
              </p:grpSpPr>
              <p:sp>
                <p:nvSpPr>
                  <p:cNvPr id="251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596412" y="2204864"/>
                    <a:ext cx="994746" cy="263210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-2498480" y="1933972"/>
                    <a:ext cx="756368" cy="2765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농기계임대사업</a:t>
                    </a:r>
                    <a:endParaRPr lang="en-US" altLang="ko-KR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48" name="그룹 107"/>
                <p:cNvGrpSpPr/>
                <p:nvPr/>
              </p:nvGrpSpPr>
              <p:grpSpPr>
                <a:xfrm>
                  <a:off x="6843676" y="1038118"/>
                  <a:ext cx="982002" cy="338638"/>
                  <a:chOff x="-2602689" y="2204864"/>
                  <a:chExt cx="982002" cy="528853"/>
                </a:xfrm>
              </p:grpSpPr>
              <p:sp>
                <p:nvSpPr>
                  <p:cNvPr id="249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-2578211" y="2289571"/>
                    <a:ext cx="954106" cy="444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YUNI,LEE</a:t>
                    </a:r>
                    <a:endParaRPr lang="ko-KR" altLang="en-US" sz="10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31" name="그룹 230"/>
              <p:cNvGrpSpPr/>
              <p:nvPr/>
            </p:nvGrpSpPr>
            <p:grpSpPr>
              <a:xfrm>
                <a:off x="3609946" y="3465779"/>
                <a:ext cx="1198138" cy="1519356"/>
                <a:chOff x="6772387" y="1004243"/>
                <a:chExt cx="1198138" cy="1519356"/>
              </a:xfrm>
            </p:grpSpPr>
            <p:grpSp>
              <p:nvGrpSpPr>
                <p:cNvPr id="232" name="그룹 111"/>
                <p:cNvGrpSpPr/>
                <p:nvPr/>
              </p:nvGrpSpPr>
              <p:grpSpPr>
                <a:xfrm>
                  <a:off x="6772387" y="1827898"/>
                  <a:ext cx="1198138" cy="695701"/>
                  <a:chOff x="-2673977" y="2204864"/>
                  <a:chExt cx="1198138" cy="695701"/>
                </a:xfrm>
              </p:grpSpPr>
              <p:sp>
                <p:nvSpPr>
                  <p:cNvPr id="243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-2673977" y="2242895"/>
                    <a:ext cx="1198138" cy="657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100" b="1" kern="0" dirty="0">
                        <a:solidFill>
                          <a:sysClr val="windowText" lastClr="000000"/>
                        </a:solidFill>
                      </a:rPr>
                      <a:t>record of payment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(Fixed payment for rice, landscape conservation)</a:t>
                    </a:r>
                    <a:endParaRPr lang="ko-KR" altLang="en-US" sz="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3" name="그룹 111"/>
                <p:cNvGrpSpPr/>
                <p:nvPr/>
              </p:nvGrpSpPr>
              <p:grpSpPr>
                <a:xfrm>
                  <a:off x="6830998" y="1480488"/>
                  <a:ext cx="1080918" cy="574159"/>
                  <a:chOff x="-2615366" y="2204864"/>
                  <a:chExt cx="1080918" cy="574159"/>
                </a:xfrm>
              </p:grpSpPr>
              <p:sp>
                <p:nvSpPr>
                  <p:cNvPr id="241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-2615366" y="2334651"/>
                    <a:ext cx="1080918" cy="444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900" b="1" kern="0" dirty="0">
                        <a:solidFill>
                          <a:sysClr val="windowText" lastClr="000000"/>
                        </a:solidFill>
                      </a:rPr>
                      <a:t>PNU code, area, product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(5</a:t>
                    </a: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번지</a:t>
                    </a: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, 2ha, rice)</a:t>
                    </a:r>
                    <a:endParaRPr lang="ko-KR" altLang="en-US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4" name="그룹 107"/>
                <p:cNvGrpSpPr/>
                <p:nvPr/>
              </p:nvGrpSpPr>
              <p:grpSpPr>
                <a:xfrm>
                  <a:off x="6843676" y="1004243"/>
                  <a:ext cx="982002" cy="549166"/>
                  <a:chOff x="-2602689" y="1933972"/>
                  <a:chExt cx="982002" cy="534102"/>
                </a:xfrm>
              </p:grpSpPr>
              <p:sp>
                <p:nvSpPr>
                  <p:cNvPr id="238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263210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-2498480" y="1933972"/>
                    <a:ext cx="756368" cy="2765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농기계임대사업</a:t>
                    </a:r>
                    <a:endParaRPr lang="en-US" altLang="ko-KR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5" name="그룹 107"/>
                <p:cNvGrpSpPr/>
                <p:nvPr/>
              </p:nvGrpSpPr>
              <p:grpSpPr>
                <a:xfrm>
                  <a:off x="6843676" y="1038118"/>
                  <a:ext cx="982002" cy="338638"/>
                  <a:chOff x="-2602689" y="2204864"/>
                  <a:chExt cx="982002" cy="528853"/>
                </a:xfrm>
              </p:grpSpPr>
              <p:sp>
                <p:nvSpPr>
                  <p:cNvPr id="236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-2578211" y="2289571"/>
                    <a:ext cx="954106" cy="444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JAEKYU, CHO</a:t>
                    </a:r>
                    <a:endParaRPr lang="ko-KR" altLang="en-US" sz="10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19" name="그룹 218"/>
            <p:cNvGrpSpPr/>
            <p:nvPr/>
          </p:nvGrpSpPr>
          <p:grpSpPr>
            <a:xfrm>
              <a:off x="4237133" y="3893541"/>
              <a:ext cx="633636" cy="506331"/>
              <a:chOff x="6159195" y="3685661"/>
              <a:chExt cx="988409" cy="647196"/>
            </a:xfrm>
          </p:grpSpPr>
          <p:sp>
            <p:nvSpPr>
              <p:cNvPr id="225" name="Left-Right Arrow 1">
                <a:extLst>
                  <a:ext uri="{FF2B5EF4-FFF2-40B4-BE49-F238E27FC236}">
                    <a16:creationId xmlns:a16="http://schemas.microsoft.com/office/drawing/2014/main" id="{D4353199-C95F-401D-9576-069BE326E4B1}"/>
                  </a:ext>
                </a:extLst>
              </p:cNvPr>
              <p:cNvSpPr/>
              <p:nvPr/>
            </p:nvSpPr>
            <p:spPr>
              <a:xfrm>
                <a:off x="6214518" y="3689302"/>
                <a:ext cx="933086" cy="643555"/>
              </a:xfrm>
              <a:custGeom>
                <a:avLst/>
                <a:gdLst/>
                <a:ahLst/>
                <a:cxnLst/>
                <a:rect l="l" t="t" r="r" b="b"/>
                <a:pathLst>
                  <a:path w="2284289" h="1357260">
                    <a:moveTo>
                      <a:pt x="20525" y="658105"/>
                    </a:moveTo>
                    <a:lnTo>
                      <a:pt x="11850" y="690480"/>
                    </a:lnTo>
                    <a:lnTo>
                      <a:pt x="0" y="678630"/>
                    </a:lnTo>
                    <a:close/>
                    <a:moveTo>
                      <a:pt x="1605659" y="0"/>
                    </a:moveTo>
                    <a:lnTo>
                      <a:pt x="2284289" y="678630"/>
                    </a:lnTo>
                    <a:lnTo>
                      <a:pt x="1605659" y="1357260"/>
                    </a:lnTo>
                    <a:lnTo>
                      <a:pt x="1605659" y="1017945"/>
                    </a:lnTo>
                    <a:lnTo>
                      <a:pt x="1305184" y="1017945"/>
                    </a:lnTo>
                    <a:lnTo>
                      <a:pt x="913377" y="339315"/>
                    </a:lnTo>
                    <a:lnTo>
                      <a:pt x="1605659" y="339315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6" name="Left-Right Arrow 26">
                <a:extLst>
                  <a:ext uri="{FF2B5EF4-FFF2-40B4-BE49-F238E27FC236}">
                    <a16:creationId xmlns:a16="http://schemas.microsoft.com/office/drawing/2014/main" id="{EFC309BE-B94D-4177-8769-3A8A3B3C57DA}"/>
                  </a:ext>
                </a:extLst>
              </p:cNvPr>
              <p:cNvSpPr/>
              <p:nvPr/>
            </p:nvSpPr>
            <p:spPr>
              <a:xfrm>
                <a:off x="6159195" y="3685661"/>
                <a:ext cx="521866" cy="643555"/>
              </a:xfrm>
              <a:custGeom>
                <a:avLst/>
                <a:gdLst/>
                <a:ahLst/>
                <a:cxnLst/>
                <a:rect l="l" t="t" r="r" b="b"/>
                <a:pathLst>
                  <a:path w="1302347" h="1357260">
                    <a:moveTo>
                      <a:pt x="678630" y="0"/>
                    </a:moveTo>
                    <a:lnTo>
                      <a:pt x="678630" y="339315"/>
                    </a:lnTo>
                    <a:lnTo>
                      <a:pt x="910540" y="339315"/>
                    </a:lnTo>
                    <a:lnTo>
                      <a:pt x="1302347" y="1017945"/>
                    </a:lnTo>
                    <a:lnTo>
                      <a:pt x="678630" y="1017945"/>
                    </a:lnTo>
                    <a:lnTo>
                      <a:pt x="678630" y="1357260"/>
                    </a:lnTo>
                    <a:lnTo>
                      <a:pt x="0" y="67863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>
                  <a:solidFill>
                    <a:sysClr val="window" lastClr="FFFFFF"/>
                  </a:solidFill>
                </a:endParaRPr>
              </a:p>
            </p:txBody>
          </p:sp>
        </p:grpSp>
        <p:pic>
          <p:nvPicPr>
            <p:cNvPr id="220" name="Picture 3" descr="C:\Documents and Settings\Administrator\바탕 화면\무제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1706768" y="3048524"/>
              <a:ext cx="324036" cy="30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1" name="Picture 3" descr="C:\Documents and Settings\Administrator\바탕 화면\무제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3069502" y="2987289"/>
              <a:ext cx="324036" cy="30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2" name="Shape 66"/>
            <p:cNvCxnSpPr>
              <a:endCxn id="266" idx="1"/>
            </p:cNvCxnSpPr>
            <p:nvPr/>
          </p:nvCxnSpPr>
          <p:spPr bwMode="auto">
            <a:xfrm rot="5400000" flipH="1" flipV="1">
              <a:off x="349864" y="4108168"/>
              <a:ext cx="1391472" cy="463459"/>
            </a:xfrm>
            <a:prstGeom prst="bentConnector2">
              <a:avLst/>
            </a:prstGeom>
            <a:solidFill>
              <a:srgbClr val="4F81BD"/>
            </a:solidFill>
            <a:ln w="1905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3" name="Shape 66"/>
            <p:cNvCxnSpPr>
              <a:endCxn id="268" idx="1"/>
            </p:cNvCxnSpPr>
            <p:nvPr/>
          </p:nvCxnSpPr>
          <p:spPr bwMode="auto">
            <a:xfrm rot="5400000" flipH="1" flipV="1">
              <a:off x="549770" y="4573799"/>
              <a:ext cx="785284" cy="289534"/>
            </a:xfrm>
            <a:prstGeom prst="bentConnector2">
              <a:avLst/>
            </a:prstGeom>
            <a:solidFill>
              <a:srgbClr val="4F81BD"/>
            </a:solidFill>
            <a:ln w="1905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pic>
          <p:nvPicPr>
            <p:cNvPr id="224" name="Picture 3" descr="C:\Documents and Settings\Administrator\바탕 화면\무제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2430102" y="2925327"/>
              <a:ext cx="324036" cy="30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직사각형 3"/>
          <p:cNvSpPr/>
          <p:nvPr/>
        </p:nvSpPr>
        <p:spPr>
          <a:xfrm>
            <a:off x="2855998" y="3140770"/>
            <a:ext cx="1381402" cy="400037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lvl="0" algn="ctr" latinLnBrk="0">
              <a:defRPr/>
            </a:pPr>
            <a:r>
              <a:rPr lang="en-US" altLang="ko-KR" sz="1000" b="1" kern="0" dirty="0">
                <a:solidFill>
                  <a:sysClr val="windowText" lastClr="000000"/>
                </a:solidFill>
              </a:rPr>
              <a:t>Address, Member</a:t>
            </a:r>
          </a:p>
          <a:p>
            <a:pPr lvl="0" algn="ctr" latinLnBrk="0">
              <a:defRPr/>
            </a:pPr>
            <a:r>
              <a:rPr lang="en-US" altLang="ko-KR" sz="1000" b="1" kern="0" dirty="0">
                <a:solidFill>
                  <a:sysClr val="windowText" lastClr="000000"/>
                </a:solidFill>
              </a:rPr>
              <a:t>of household)</a:t>
            </a:r>
            <a:endParaRPr lang="ko-KR" altLang="en-US" sz="1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4286247" y="3113418"/>
            <a:ext cx="1381402" cy="400037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lvl="0" algn="ctr" latinLnBrk="0">
              <a:defRPr/>
            </a:pPr>
            <a:r>
              <a:rPr lang="en-US" altLang="ko-KR" sz="1000" b="1" kern="0" dirty="0">
                <a:solidFill>
                  <a:sysClr val="windowText" lastClr="000000"/>
                </a:solidFill>
              </a:rPr>
              <a:t>Address, Member</a:t>
            </a:r>
          </a:p>
          <a:p>
            <a:pPr lvl="0" algn="ctr" latinLnBrk="0">
              <a:defRPr/>
            </a:pPr>
            <a:r>
              <a:rPr lang="en-US" altLang="ko-KR" sz="1000" b="1" kern="0" dirty="0">
                <a:solidFill>
                  <a:sysClr val="windowText" lastClr="000000"/>
                </a:solidFill>
              </a:rPr>
              <a:t>of household)</a:t>
            </a:r>
            <a:endParaRPr lang="ko-KR" altLang="en-US" sz="1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60432" y="104903"/>
            <a:ext cx="586868" cy="273844"/>
          </a:xfrm>
        </p:spPr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41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2081119" y="3645172"/>
            <a:ext cx="6102440" cy="1125149"/>
          </a:xfrm>
          <a:prstGeom prst="roundRect">
            <a:avLst>
              <a:gd name="adj" fmla="val 620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295301" y="2305709"/>
            <a:ext cx="6888258" cy="1125149"/>
          </a:xfrm>
          <a:prstGeom prst="roundRect">
            <a:avLst>
              <a:gd name="adj" fmla="val 620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366740" y="3645172"/>
            <a:ext cx="1531004" cy="113412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dirty="0"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80921" y="2305710"/>
            <a:ext cx="1531004" cy="113412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dirty="0"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52557" y="912668"/>
            <a:ext cx="6031002" cy="1125149"/>
          </a:xfrm>
          <a:prstGeom prst="roundRect">
            <a:avLst>
              <a:gd name="adj" fmla="val 620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2-6. Structure of Organizations</a:t>
            </a:r>
            <a:r>
              <a:rPr lang="en-US" altLang="ko-KR" sz="2800" dirty="0"/>
              <a:t>(</a:t>
            </a:r>
            <a:r>
              <a:rPr lang="ko-KR" altLang="en-US" sz="2800" dirty="0"/>
              <a:t>조직체계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438177" y="912669"/>
            <a:ext cx="1531004" cy="113412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dirty="0">
              <a:latin typeface="-윤고딕140" pitchFamily="18" charset="-127"/>
              <a:ea typeface="-윤고딕140" pitchFamily="18" charset="-127"/>
            </a:endParaRPr>
          </a:p>
        </p:txBody>
      </p:sp>
      <p:grpSp>
        <p:nvGrpSpPr>
          <p:cNvPr id="4" name="Group 456"/>
          <p:cNvGrpSpPr>
            <a:grpSpLocks noChangeAspect="1"/>
          </p:cNvGrpSpPr>
          <p:nvPr/>
        </p:nvGrpSpPr>
        <p:grpSpPr bwMode="auto">
          <a:xfrm>
            <a:off x="1866806" y="1662774"/>
            <a:ext cx="727393" cy="295328"/>
            <a:chOff x="7607" y="4740"/>
            <a:chExt cx="413" cy="248"/>
          </a:xfrm>
        </p:grpSpPr>
        <p:pic>
          <p:nvPicPr>
            <p:cNvPr id="5" name="Picture 457" descr="초록_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07" y="4740"/>
              <a:ext cx="269" cy="248"/>
            </a:xfrm>
            <a:prstGeom prst="rect">
              <a:avLst/>
            </a:prstGeom>
            <a:noFill/>
          </p:spPr>
        </p:pic>
        <p:pic>
          <p:nvPicPr>
            <p:cNvPr id="6" name="Picture 458" descr="02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76" y="4743"/>
              <a:ext cx="144" cy="242"/>
            </a:xfrm>
            <a:prstGeom prst="rect">
              <a:avLst/>
            </a:prstGeom>
            <a:noFill/>
          </p:spPr>
        </p:pic>
      </p:grpSp>
      <p:grpSp>
        <p:nvGrpSpPr>
          <p:cNvPr id="7" name="그룹 6"/>
          <p:cNvGrpSpPr/>
          <p:nvPr/>
        </p:nvGrpSpPr>
        <p:grpSpPr>
          <a:xfrm>
            <a:off x="1723929" y="4180963"/>
            <a:ext cx="827994" cy="517753"/>
            <a:chOff x="845060" y="4313061"/>
            <a:chExt cx="827994" cy="690337"/>
          </a:xfrm>
        </p:grpSpPr>
        <p:pic>
          <p:nvPicPr>
            <p:cNvPr id="8" name="Picture 105" descr="j04339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060" y="4313061"/>
              <a:ext cx="556171" cy="66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0" descr="하드웨어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0124" y="4477043"/>
              <a:ext cx="342930" cy="52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0" descr="9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09549" y="2934415"/>
            <a:ext cx="642942" cy="55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92650" y="912670"/>
            <a:ext cx="5894969" cy="3692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en-US" altLang="ko-KR" dirty="0">
                <a:solidFill>
                  <a:srgbClr val="1207E9"/>
                </a:solidFill>
              </a:rPr>
              <a:t>The </a:t>
            </a:r>
            <a:r>
              <a:rPr lang="en-US" altLang="ko-KR" b="1" dirty="0">
                <a:solidFill>
                  <a:srgbClr val="1207E9"/>
                </a:solidFill>
              </a:rPr>
              <a:t>M</a:t>
            </a:r>
            <a:r>
              <a:rPr lang="en-US" altLang="ko-KR" dirty="0">
                <a:solidFill>
                  <a:srgbClr val="1207E9"/>
                </a:solidFill>
              </a:rPr>
              <a:t>inistry of </a:t>
            </a:r>
            <a:r>
              <a:rPr lang="en-US" altLang="ko-KR" b="1" dirty="0">
                <a:solidFill>
                  <a:srgbClr val="1207E9"/>
                </a:solidFill>
              </a:rPr>
              <a:t>A</a:t>
            </a:r>
            <a:r>
              <a:rPr lang="en-US" altLang="ko-KR" dirty="0">
                <a:solidFill>
                  <a:srgbClr val="1207E9"/>
                </a:solidFill>
              </a:rPr>
              <a:t>griculture, </a:t>
            </a:r>
            <a:r>
              <a:rPr lang="en-US" altLang="ko-KR" b="1" dirty="0">
                <a:solidFill>
                  <a:srgbClr val="1207E9"/>
                </a:solidFill>
              </a:rPr>
              <a:t>F</a:t>
            </a:r>
            <a:r>
              <a:rPr lang="en-US" altLang="ko-KR" dirty="0">
                <a:solidFill>
                  <a:srgbClr val="1207E9"/>
                </a:solidFill>
              </a:rPr>
              <a:t>ood and </a:t>
            </a:r>
            <a:r>
              <a:rPr lang="en-US" altLang="ko-KR" b="1" dirty="0">
                <a:solidFill>
                  <a:srgbClr val="1207E9"/>
                </a:solidFill>
              </a:rPr>
              <a:t>R</a:t>
            </a:r>
            <a:r>
              <a:rPr lang="en-US" altLang="ko-KR" dirty="0">
                <a:solidFill>
                  <a:srgbClr val="1207E9"/>
                </a:solidFill>
              </a:rPr>
              <a:t>ural </a:t>
            </a:r>
            <a:r>
              <a:rPr lang="en-US" altLang="ko-KR" b="1" dirty="0">
                <a:solidFill>
                  <a:srgbClr val="1207E9"/>
                </a:solidFill>
              </a:rPr>
              <a:t>A</a:t>
            </a:r>
            <a:r>
              <a:rPr lang="en-US" altLang="ko-KR" dirty="0">
                <a:solidFill>
                  <a:srgbClr val="1207E9"/>
                </a:solidFill>
              </a:rPr>
              <a:t>ffairs</a:t>
            </a:r>
            <a:endParaRPr lang="ko-KR" altLang="en-US" b="1" dirty="0">
              <a:solidFill>
                <a:srgbClr val="1207E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8210" y="2520030"/>
            <a:ext cx="1043730" cy="646258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NAQS</a:t>
            </a:r>
          </a:p>
          <a:p>
            <a:r>
              <a:rPr lang="en-US" altLang="ko-KR" b="1" dirty="0">
                <a:solidFill>
                  <a:schemeClr val="accent6"/>
                </a:solidFill>
              </a:rPr>
              <a:t>(</a:t>
            </a:r>
            <a:r>
              <a:rPr lang="ko-KR" altLang="en-US" b="1" dirty="0" err="1">
                <a:solidFill>
                  <a:schemeClr val="accent6"/>
                </a:solidFill>
              </a:rPr>
              <a:t>농관원</a:t>
            </a:r>
            <a:r>
              <a:rPr lang="en-US" altLang="ko-KR" b="1" dirty="0">
                <a:solidFill>
                  <a:schemeClr val="accent6"/>
                </a:solidFill>
              </a:rPr>
              <a:t>)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26" y="3859493"/>
            <a:ext cx="1043730" cy="646258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b="1" dirty="0">
                <a:solidFill>
                  <a:srgbClr val="00B050"/>
                </a:solidFill>
              </a:rPr>
              <a:t>EPIS</a:t>
            </a:r>
          </a:p>
          <a:p>
            <a:r>
              <a:rPr lang="en-US" altLang="ko-KR" b="1" dirty="0">
                <a:solidFill>
                  <a:srgbClr val="00B050"/>
                </a:solidFill>
              </a:rPr>
              <a:t>(</a:t>
            </a:r>
            <a:r>
              <a:rPr lang="ko-KR" altLang="en-US" b="1" dirty="0" err="1">
                <a:solidFill>
                  <a:srgbClr val="00B050"/>
                </a:solidFill>
              </a:rPr>
              <a:t>농정원</a:t>
            </a:r>
            <a:r>
              <a:rPr lang="en-US" altLang="ko-KR" b="1" dirty="0">
                <a:solidFill>
                  <a:srgbClr val="00B050"/>
                </a:solidFill>
              </a:rPr>
              <a:t>)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7008" y="1230454"/>
            <a:ext cx="4738716" cy="707813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000" b="1" dirty="0"/>
              <a:t> </a:t>
            </a:r>
            <a:r>
              <a:rPr lang="en-US" altLang="ko-KR" sz="2000" b="1" dirty="0"/>
              <a:t>Establishment of Laws and Policies</a:t>
            </a:r>
          </a:p>
          <a:p>
            <a:r>
              <a:rPr lang="en-US" altLang="ko-KR" sz="2000" b="1" dirty="0"/>
              <a:t>   </a:t>
            </a:r>
            <a:r>
              <a:rPr lang="ko-KR" altLang="en-US" dirty="0"/>
              <a:t>법과 제도 수립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77001" y="2594992"/>
            <a:ext cx="6103898" cy="707813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000" b="1" dirty="0"/>
              <a:t> </a:t>
            </a:r>
            <a:r>
              <a:rPr lang="en-US" altLang="ko-KR" sz="2000" b="1" dirty="0"/>
              <a:t>Registration and Update of ABEs’ information</a:t>
            </a:r>
          </a:p>
          <a:p>
            <a:r>
              <a:rPr lang="en-US" altLang="ko-KR" sz="2000" b="1" dirty="0"/>
              <a:t>   </a:t>
            </a:r>
            <a:r>
              <a:rPr lang="ko-KR" altLang="en-US" dirty="0" err="1"/>
              <a:t>경영체</a:t>
            </a:r>
            <a:r>
              <a:rPr lang="ko-KR" altLang="en-US" dirty="0"/>
              <a:t> 등록</a:t>
            </a:r>
            <a:r>
              <a:rPr lang="en-US" altLang="ko-KR" dirty="0"/>
              <a:t>, </a:t>
            </a:r>
            <a:r>
              <a:rPr lang="ko-KR" altLang="en-US" dirty="0"/>
              <a:t>정보 현행화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2694" y="4234537"/>
            <a:ext cx="4715184" cy="707813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000" b="1" dirty="0"/>
              <a:t> </a:t>
            </a:r>
            <a:r>
              <a:rPr lang="en-US" altLang="ko-KR" sz="2000" b="1" dirty="0"/>
              <a:t>Analysis and Management of Data</a:t>
            </a:r>
          </a:p>
          <a:p>
            <a:r>
              <a:rPr lang="en-US" altLang="ko-KR" sz="2000" b="1" dirty="0"/>
              <a:t>   </a:t>
            </a:r>
            <a:r>
              <a:rPr lang="ko-KR" altLang="en-US" dirty="0"/>
              <a:t>정보분석</a:t>
            </a:r>
            <a:r>
              <a:rPr lang="en-US" altLang="ko-KR" dirty="0"/>
              <a:t>, </a:t>
            </a:r>
            <a:r>
              <a:rPr lang="ko-KR" altLang="en-US" dirty="0"/>
              <a:t>데이터관리</a:t>
            </a:r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>
          <a:xfrm>
            <a:off x="6859970" y="4575176"/>
            <a:ext cx="2133600" cy="273844"/>
          </a:xfrm>
        </p:spPr>
        <p:txBody>
          <a:bodyPr/>
          <a:lstStyle/>
          <a:p>
            <a:fld id="{ADC03CEA-C426-445D-BB7D-5A5A84E29BCE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88850" y="1177121"/>
            <a:ext cx="1274563" cy="646258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b="1" dirty="0">
                <a:solidFill>
                  <a:srgbClr val="1207E9"/>
                </a:solidFill>
              </a:rPr>
              <a:t>MAFRA</a:t>
            </a:r>
          </a:p>
          <a:p>
            <a:r>
              <a:rPr lang="en-US" altLang="ko-KR" b="1" dirty="0">
                <a:solidFill>
                  <a:srgbClr val="1207E9"/>
                </a:solidFill>
              </a:rPr>
              <a:t>(</a:t>
            </a:r>
            <a:r>
              <a:rPr lang="ko-KR" altLang="en-US" b="1" dirty="0" err="1">
                <a:solidFill>
                  <a:srgbClr val="1207E9"/>
                </a:solidFill>
              </a:rPr>
              <a:t>농식품부</a:t>
            </a:r>
            <a:r>
              <a:rPr lang="en-US" altLang="ko-KR" b="1" dirty="0">
                <a:solidFill>
                  <a:srgbClr val="1207E9"/>
                </a:solidFill>
              </a:rPr>
              <a:t>)</a:t>
            </a:r>
            <a:endParaRPr lang="ko-KR" altLang="en-US" b="1" dirty="0">
              <a:solidFill>
                <a:srgbClr val="1207E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1199" y="2296603"/>
            <a:ext cx="6642409" cy="3692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N</a:t>
            </a:r>
            <a:r>
              <a:rPr lang="en-US" altLang="ko-KR" dirty="0">
                <a:solidFill>
                  <a:schemeClr val="accent6"/>
                </a:solidFill>
              </a:rPr>
              <a:t>ational </a:t>
            </a:r>
            <a:r>
              <a:rPr lang="en-US" altLang="ko-KR" b="1" dirty="0">
                <a:solidFill>
                  <a:schemeClr val="accent6"/>
                </a:solidFill>
              </a:rPr>
              <a:t>A</a:t>
            </a:r>
            <a:r>
              <a:rPr lang="en-US" altLang="ko-KR" dirty="0">
                <a:solidFill>
                  <a:schemeClr val="accent6"/>
                </a:solidFill>
              </a:rPr>
              <a:t>griculture Products </a:t>
            </a:r>
            <a:r>
              <a:rPr lang="en-US" altLang="ko-KR" b="1" dirty="0">
                <a:solidFill>
                  <a:schemeClr val="accent6"/>
                </a:solidFill>
              </a:rPr>
              <a:t>Q</a:t>
            </a:r>
            <a:r>
              <a:rPr lang="en-US" altLang="ko-KR" dirty="0">
                <a:solidFill>
                  <a:schemeClr val="accent6"/>
                </a:solidFill>
              </a:rPr>
              <a:t>uality Management </a:t>
            </a:r>
            <a:r>
              <a:rPr lang="en-US" altLang="ko-KR" b="1" dirty="0">
                <a:solidFill>
                  <a:schemeClr val="accent6"/>
                </a:solidFill>
              </a:rPr>
              <a:t>S</a:t>
            </a:r>
            <a:r>
              <a:rPr lang="en-US" altLang="ko-KR" dirty="0">
                <a:solidFill>
                  <a:schemeClr val="accent6"/>
                </a:solidFill>
              </a:rPr>
              <a:t>ervice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2655" y="3645176"/>
            <a:ext cx="5575017" cy="584703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Korea Agency of </a:t>
            </a:r>
            <a:r>
              <a:rPr lang="en-US" altLang="ko-KR" sz="1600" b="1" dirty="0">
                <a:solidFill>
                  <a:srgbClr val="00B050"/>
                </a:solidFill>
              </a:rPr>
              <a:t>E</a:t>
            </a:r>
            <a:r>
              <a:rPr lang="en-US" altLang="ko-KR" sz="1600" dirty="0">
                <a:solidFill>
                  <a:srgbClr val="00B050"/>
                </a:solidFill>
              </a:rPr>
              <a:t>ducation, </a:t>
            </a:r>
            <a:r>
              <a:rPr lang="en-US" altLang="ko-KR" sz="1600" b="1" dirty="0">
                <a:solidFill>
                  <a:srgbClr val="00B050"/>
                </a:solidFill>
              </a:rPr>
              <a:t>P</a:t>
            </a:r>
            <a:r>
              <a:rPr lang="en-US" altLang="ko-KR" sz="1600" dirty="0">
                <a:solidFill>
                  <a:srgbClr val="00B050"/>
                </a:solidFill>
              </a:rPr>
              <a:t>romotion and  </a:t>
            </a:r>
            <a:r>
              <a:rPr lang="en-US" altLang="ko-KR" sz="1600" b="1" dirty="0">
                <a:solidFill>
                  <a:srgbClr val="00B050"/>
                </a:solidFill>
              </a:rPr>
              <a:t>I</a:t>
            </a:r>
            <a:r>
              <a:rPr lang="en-US" altLang="ko-KR" sz="1600" dirty="0">
                <a:solidFill>
                  <a:srgbClr val="00B050"/>
                </a:solidFill>
              </a:rPr>
              <a:t>nformation</a:t>
            </a:r>
            <a:r>
              <a:rPr lang="en-US" altLang="ko-KR" sz="1600" b="1" dirty="0">
                <a:solidFill>
                  <a:srgbClr val="00B050"/>
                </a:solidFill>
              </a:rPr>
              <a:t> S</a:t>
            </a:r>
            <a:r>
              <a:rPr lang="en-US" altLang="ko-KR" sz="1600" dirty="0">
                <a:solidFill>
                  <a:srgbClr val="00B050"/>
                </a:solidFill>
              </a:rPr>
              <a:t>ervice in Food, Agriculture, Forestry and Fisheries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30" name="슬라이드 번호 개체 틀 1"/>
          <p:cNvSpPr txBox="1">
            <a:spLocks/>
          </p:cNvSpPr>
          <p:nvPr/>
        </p:nvSpPr>
        <p:spPr>
          <a:xfrm>
            <a:off x="8460432" y="104903"/>
            <a:ext cx="586868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defPPr>
              <a:defRPr lang="ko-KR"/>
            </a:defPPr>
            <a:lvl1pPr marL="0" algn="r" defTabSz="913680" rtl="0" eaLnBrk="1" latinLnBrk="1" hangingPunct="1">
              <a:defRPr sz="1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6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9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7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11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275606"/>
            <a:ext cx="6528245" cy="1077145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3. Current Status of Registration</a:t>
            </a:r>
          </a:p>
          <a:p>
            <a:r>
              <a:rPr lang="en-US" altLang="ko-KR" sz="3200" b="1" dirty="0">
                <a:solidFill>
                  <a:prstClr val="black"/>
                </a:solidFill>
              </a:rPr>
              <a:t>   </a:t>
            </a:r>
            <a:r>
              <a:rPr lang="ko-KR" altLang="en-US" sz="3200" b="1" dirty="0" err="1">
                <a:solidFill>
                  <a:prstClr val="black"/>
                </a:solidFill>
              </a:rPr>
              <a:t>농업경영체</a:t>
            </a:r>
            <a:r>
              <a:rPr lang="ko-KR" altLang="en-US" sz="3200" b="1" dirty="0">
                <a:solidFill>
                  <a:prstClr val="black"/>
                </a:solidFill>
              </a:rPr>
              <a:t> 등록정보 현황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5926"/>
            <a:ext cx="3840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16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모서리가 둥근 직사각형 41"/>
          <p:cNvSpPr/>
          <p:nvPr/>
        </p:nvSpPr>
        <p:spPr bwMode="auto">
          <a:xfrm>
            <a:off x="2859493" y="2853930"/>
            <a:ext cx="3510612" cy="375050"/>
          </a:xfrm>
          <a:prstGeom prst="roundRect">
            <a:avLst>
              <a:gd name="adj" fmla="val 4730"/>
            </a:avLst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lIns="91360" tIns="45679" rIns="91360" bIns="45679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507779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17327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526875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36424" indent="177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47740" algn="l" defTabSz="1019095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3057289" algn="l" defTabSz="1019095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566837" algn="l" defTabSz="1019095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4076384" algn="l" defTabSz="1019095" rtl="0" eaLnBrk="1" latinLnBrk="1" hangingPunct="1">
              <a:defRPr kumimoji="1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dirty="0">
              <a:solidFill>
                <a:srgbClr val="FFFFFF"/>
              </a:solidFill>
              <a:latin typeface="Rix고딕 M" pitchFamily="18" charset="-127"/>
              <a:ea typeface="Rix고딕 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3-1. Information of Registration</a:t>
            </a:r>
            <a:r>
              <a:rPr lang="en-US" altLang="ko-KR" sz="2700" dirty="0"/>
              <a:t>(</a:t>
            </a:r>
            <a:r>
              <a:rPr lang="ko-KR" altLang="en-US" sz="2700" dirty="0"/>
              <a:t>등록정보</a:t>
            </a:r>
            <a:r>
              <a:rPr lang="en-US" altLang="ko-KR" sz="2700" dirty="0"/>
              <a:t>)</a:t>
            </a:r>
            <a:endParaRPr lang="ko-KR" alt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2428863" y="2089547"/>
            <a:ext cx="2598579" cy="461592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1. </a:t>
            </a:r>
            <a:r>
              <a:rPr lang="ko-KR" altLang="en-US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농업인</a:t>
            </a:r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+mj-ea"/>
              </a:rPr>
              <a:t>F</a:t>
            </a:r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armer)</a:t>
            </a:r>
            <a:endParaRPr lang="ko-KR" altLang="en-US" sz="24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54" y="1695789"/>
            <a:ext cx="1103170" cy="66164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거주지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(Address)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8402" y="989360"/>
            <a:ext cx="1314638" cy="40003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연령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(Age)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149" y="624438"/>
            <a:ext cx="3046522" cy="40003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겸업</a:t>
            </a:r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(Full-time/Part-time)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093" y="2338731"/>
            <a:ext cx="1826445" cy="66164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영농기간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(Farming period)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1798" y="2133502"/>
            <a:ext cx="2616212" cy="461592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2. </a:t>
            </a:r>
            <a:r>
              <a:rPr lang="ko-KR" altLang="en-US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농지</a:t>
            </a:r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(Farmland)</a:t>
            </a:r>
            <a:endParaRPr lang="ko-KR" altLang="en-US" sz="24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7219" y="1795769"/>
            <a:ext cx="3502673" cy="40003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지번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(Parcel Number Unit, PNU)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357304"/>
            <a:ext cx="2430585" cy="40003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면적</a:t>
            </a:r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(Square Measure)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0677" y="1254205"/>
            <a:ext cx="1697620" cy="400037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품목</a:t>
            </a:r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(Products)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6006" y="910962"/>
            <a:ext cx="1867995" cy="40003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지목</a:t>
            </a:r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(Paddy/Dry)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8855" y="662817"/>
            <a:ext cx="2175964" cy="661647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노지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시설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(Outdoor</a:t>
            </a:r>
            <a:r>
              <a:rPr lang="en-US" altLang="ko-KR" sz="1700" dirty="0"/>
              <a:t>/Protected</a:t>
            </a:r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1196" y="3543859"/>
            <a:ext cx="1938206" cy="461592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4. </a:t>
            </a:r>
            <a:r>
              <a:rPr lang="ko-KR" altLang="en-US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기타</a:t>
            </a:r>
            <a:r>
              <a:rPr lang="en-US" altLang="ko-KR" sz="17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(Others)</a:t>
            </a:r>
            <a:endParaRPr lang="ko-KR" altLang="en-US" sz="17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9" name="구부러진 연결선 18"/>
          <p:cNvCxnSpPr>
            <a:stCxn id="42" idx="0"/>
            <a:endCxn id="3" idx="2"/>
          </p:cNvCxnSpPr>
          <p:nvPr/>
        </p:nvCxnSpPr>
        <p:spPr>
          <a:xfrm rot="16200000" flipV="1">
            <a:off x="4020081" y="2259212"/>
            <a:ext cx="302791" cy="886646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stCxn id="42" idx="0"/>
            <a:endCxn id="8" idx="2"/>
          </p:cNvCxnSpPr>
          <p:nvPr/>
        </p:nvCxnSpPr>
        <p:spPr>
          <a:xfrm rot="5400000" flipH="1" flipV="1">
            <a:off x="5487933" y="1721960"/>
            <a:ext cx="258836" cy="2005105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구부러진 연결선 20"/>
          <p:cNvCxnSpPr>
            <a:stCxn id="42" idx="2"/>
            <a:endCxn id="14" idx="0"/>
          </p:cNvCxnSpPr>
          <p:nvPr/>
        </p:nvCxnSpPr>
        <p:spPr>
          <a:xfrm rot="16200000" flipH="1">
            <a:off x="5470110" y="2373669"/>
            <a:ext cx="314879" cy="202550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구부러진 연결선 48"/>
          <p:cNvCxnSpPr>
            <a:stCxn id="3" idx="0"/>
            <a:endCxn id="7" idx="3"/>
          </p:cNvCxnSpPr>
          <p:nvPr/>
        </p:nvCxnSpPr>
        <p:spPr>
          <a:xfrm rot="16200000" flipH="1" flipV="1">
            <a:off x="2573342" y="1514743"/>
            <a:ext cx="580008" cy="1729615"/>
          </a:xfrm>
          <a:prstGeom prst="curvedConnector4">
            <a:avLst>
              <a:gd name="adj1" fmla="val -39413"/>
              <a:gd name="adj2" fmla="val 875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구부러진 연결선 48"/>
          <p:cNvCxnSpPr>
            <a:stCxn id="3" idx="0"/>
            <a:endCxn id="4" idx="3"/>
          </p:cNvCxnSpPr>
          <p:nvPr/>
        </p:nvCxnSpPr>
        <p:spPr>
          <a:xfrm rot="16200000" flipV="1">
            <a:off x="2483822" y="845215"/>
            <a:ext cx="62934" cy="242572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구부러진 연결선 48"/>
          <p:cNvCxnSpPr>
            <a:stCxn id="3" idx="0"/>
            <a:endCxn id="6" idx="2"/>
          </p:cNvCxnSpPr>
          <p:nvPr/>
        </p:nvCxnSpPr>
        <p:spPr>
          <a:xfrm rot="16200000" flipV="1">
            <a:off x="2226746" y="588139"/>
            <a:ext cx="1065072" cy="19377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구부러진 연결선 48"/>
          <p:cNvCxnSpPr>
            <a:stCxn id="3" idx="0"/>
            <a:endCxn id="5" idx="2"/>
          </p:cNvCxnSpPr>
          <p:nvPr/>
        </p:nvCxnSpPr>
        <p:spPr>
          <a:xfrm rot="16200000" flipV="1">
            <a:off x="3196862" y="1558256"/>
            <a:ext cx="700150" cy="3624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구부러진 연결선 48"/>
          <p:cNvCxnSpPr>
            <a:stCxn id="8" idx="0"/>
            <a:endCxn id="9" idx="2"/>
          </p:cNvCxnSpPr>
          <p:nvPr/>
        </p:nvCxnSpPr>
        <p:spPr>
          <a:xfrm rot="16200000" flipH="1" flipV="1">
            <a:off x="6163078" y="1738980"/>
            <a:ext cx="62304" cy="851348"/>
          </a:xfrm>
          <a:prstGeom prst="curvedConnector5">
            <a:avLst>
              <a:gd name="adj1" fmla="val -366911"/>
              <a:gd name="adj2" fmla="val 332565"/>
              <a:gd name="adj3" fmla="val 4669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구부러진 연결선 48"/>
          <p:cNvCxnSpPr>
            <a:stCxn id="8" idx="0"/>
            <a:endCxn id="10" idx="2"/>
          </p:cNvCxnSpPr>
          <p:nvPr/>
        </p:nvCxnSpPr>
        <p:spPr>
          <a:xfrm rot="16200000" flipV="1">
            <a:off x="5694048" y="1207645"/>
            <a:ext cx="376161" cy="147555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구부러진 연결선 48"/>
          <p:cNvCxnSpPr>
            <a:stCxn id="8" idx="0"/>
            <a:endCxn id="11" idx="2"/>
          </p:cNvCxnSpPr>
          <p:nvPr/>
        </p:nvCxnSpPr>
        <p:spPr>
          <a:xfrm rot="5400000" flipH="1" flipV="1">
            <a:off x="6630065" y="1644081"/>
            <a:ext cx="479260" cy="49958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구부러진 연결선 48"/>
          <p:cNvCxnSpPr>
            <a:stCxn id="8" idx="0"/>
            <a:endCxn id="12" idx="2"/>
          </p:cNvCxnSpPr>
          <p:nvPr/>
        </p:nvCxnSpPr>
        <p:spPr>
          <a:xfrm rot="5400000" flipH="1" flipV="1">
            <a:off x="6988703" y="942201"/>
            <a:ext cx="822503" cy="15601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구부러진 연결선 48"/>
          <p:cNvCxnSpPr>
            <a:stCxn id="8" idx="0"/>
            <a:endCxn id="13" idx="1"/>
          </p:cNvCxnSpPr>
          <p:nvPr/>
        </p:nvCxnSpPr>
        <p:spPr>
          <a:xfrm rot="16200000" flipV="1">
            <a:off x="5164450" y="678047"/>
            <a:ext cx="1139861" cy="1771049"/>
          </a:xfrm>
          <a:prstGeom prst="curvedConnector4">
            <a:avLst>
              <a:gd name="adj1" fmla="val 35488"/>
              <a:gd name="adj2" fmla="val 1129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00301" y="1644457"/>
            <a:ext cx="1528581" cy="661647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자경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임대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(Own/Rent)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구부러진 연결선 48"/>
          <p:cNvCxnSpPr>
            <a:stCxn id="8" idx="0"/>
            <a:endCxn id="35" idx="1"/>
          </p:cNvCxnSpPr>
          <p:nvPr/>
        </p:nvCxnSpPr>
        <p:spPr>
          <a:xfrm rot="5400000" flipH="1" flipV="1">
            <a:off x="6980992" y="1614194"/>
            <a:ext cx="158221" cy="88039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 bwMode="auto">
          <a:xfrm>
            <a:off x="2972015" y="3006372"/>
            <a:ext cx="3502767" cy="22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rtlCol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/>
          <a:p>
            <a:pPr marL="88830" indent="-88830" algn="ctr" latinLnBrk="0">
              <a:lnSpc>
                <a:spcPts val="1000"/>
              </a:lnSpc>
              <a:defRPr/>
            </a:pPr>
            <a:r>
              <a:rPr lang="en-US" altLang="ko-KR" sz="2000" b="1" kern="0" spc="-6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j-ea"/>
                <a:ea typeface="+mj-ea"/>
              </a:rPr>
              <a:t>Information of ABERS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2844" y="1037458"/>
            <a:ext cx="2428892" cy="677036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연락처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(Contact Information)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1" name="구부러진 연결선 48"/>
          <p:cNvCxnSpPr>
            <a:stCxn id="3" idx="0"/>
            <a:endCxn id="50" idx="2"/>
          </p:cNvCxnSpPr>
          <p:nvPr/>
        </p:nvCxnSpPr>
        <p:spPr>
          <a:xfrm rot="16200000" flipV="1">
            <a:off x="2355196" y="716589"/>
            <a:ext cx="375053" cy="237086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슬라이드 번호 개체 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40631" y="3548463"/>
            <a:ext cx="2401474" cy="723202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sz="24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3. </a:t>
            </a:r>
            <a:r>
              <a:rPr lang="ko-KR" altLang="en-US" sz="2400" dirty="0">
                <a:solidFill>
                  <a:schemeClr val="accent5">
                    <a:lumMod val="50000"/>
                  </a:schemeClr>
                </a:solidFill>
                <a:latin typeface="+mj-ea"/>
              </a:rPr>
              <a:t>가축 및 곤충</a:t>
            </a:r>
          </a:p>
          <a:p>
            <a:r>
              <a:rPr lang="en-US" altLang="ko-KR" sz="17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(Livestock and Insects)</a:t>
            </a:r>
            <a:endParaRPr lang="ko-KR" altLang="en-US" sz="17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49" name="구부러진 연결선 48"/>
          <p:cNvCxnSpPr>
            <a:stCxn id="42" idx="2"/>
            <a:endCxn id="48" idx="0"/>
          </p:cNvCxnSpPr>
          <p:nvPr/>
        </p:nvCxnSpPr>
        <p:spPr>
          <a:xfrm rot="5400000">
            <a:off x="2918343" y="1852006"/>
            <a:ext cx="319483" cy="307343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1523" y="4435705"/>
            <a:ext cx="2422826" cy="707813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사육시설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(Breeding F</a:t>
            </a:r>
            <a:r>
              <a:rPr lang="en-US" altLang="ko-KR" sz="2000" dirty="0"/>
              <a:t>acilities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3" name="구부러진 연결선 52"/>
          <p:cNvCxnSpPr>
            <a:stCxn id="48" idx="2"/>
            <a:endCxn id="52" idx="0"/>
          </p:cNvCxnSpPr>
          <p:nvPr/>
        </p:nvCxnSpPr>
        <p:spPr>
          <a:xfrm rot="5400000">
            <a:off x="1420132" y="4314469"/>
            <a:ext cx="164040" cy="784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10828" y="4314853"/>
            <a:ext cx="2332544" cy="40003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축종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곤충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(Species)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5" name="구부러진 연결선 54"/>
          <p:cNvCxnSpPr>
            <a:stCxn id="48" idx="2"/>
            <a:endCxn id="54" idx="0"/>
          </p:cNvCxnSpPr>
          <p:nvPr/>
        </p:nvCxnSpPr>
        <p:spPr>
          <a:xfrm rot="16200000" flipH="1">
            <a:off x="2237640" y="3575393"/>
            <a:ext cx="43188" cy="14357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6295" y="4201840"/>
            <a:ext cx="1885435" cy="66164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사육두수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(Breeding Heads)</a:t>
            </a:r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8" name="구부러진 연결선 57"/>
          <p:cNvCxnSpPr>
            <a:stCxn id="48" idx="2"/>
            <a:endCxn id="57" idx="0"/>
          </p:cNvCxnSpPr>
          <p:nvPr/>
        </p:nvCxnSpPr>
        <p:spPr>
          <a:xfrm rot="5400000" flipH="1" flipV="1">
            <a:off x="3415277" y="2327930"/>
            <a:ext cx="69825" cy="3817645"/>
          </a:xfrm>
          <a:prstGeom prst="curvedConnector5">
            <a:avLst>
              <a:gd name="adj1" fmla="val -327390"/>
              <a:gd name="adj2" fmla="val 53379"/>
              <a:gd name="adj3" fmla="val 427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슬라이드 번호 개체 틀 1"/>
          <p:cNvSpPr txBox="1">
            <a:spLocks/>
          </p:cNvSpPr>
          <p:nvPr/>
        </p:nvSpPr>
        <p:spPr>
          <a:xfrm>
            <a:off x="8460432" y="104903"/>
            <a:ext cx="586868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defPPr>
              <a:defRPr lang="ko-KR"/>
            </a:defPPr>
            <a:lvl1pPr marL="0" algn="r" defTabSz="913680" rtl="0" eaLnBrk="1" latinLnBrk="1" hangingPunct="1">
              <a:defRPr sz="1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6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9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7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12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슬라이드 번호 개체 틀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CEA-C426-445D-BB7D-5A5A84E29BCE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3-2 Illustration of the System </a:t>
            </a:r>
            <a:r>
              <a:rPr lang="en-US" altLang="ko-KR" sz="2600" dirty="0"/>
              <a:t>(</a:t>
            </a:r>
            <a:r>
              <a:rPr lang="ko-KR" altLang="en-US" sz="2600" dirty="0"/>
              <a:t>필지관리 예시</a:t>
            </a:r>
            <a:r>
              <a:rPr lang="en-US" altLang="ko-KR" sz="2600" dirty="0"/>
              <a:t>)</a:t>
            </a:r>
            <a:endParaRPr lang="ko-KR" alt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0" y="519026"/>
            <a:ext cx="8589963" cy="44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직사각형 48"/>
          <p:cNvSpPr/>
          <p:nvPr/>
        </p:nvSpPr>
        <p:spPr bwMode="auto">
          <a:xfrm>
            <a:off x="285322" y="2301722"/>
            <a:ext cx="4884050" cy="515878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68" tIns="45684" rIns="91368" bIns="45684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5188778" y="1329615"/>
            <a:ext cx="3775719" cy="62389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68" tIns="45684" rIns="91368" bIns="45684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5189159" y="1954935"/>
            <a:ext cx="3775331" cy="2020972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68" tIns="45684" rIns="91368" bIns="45684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5201717" y="4137927"/>
            <a:ext cx="3775719" cy="623890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68" tIns="45684" rIns="91368" bIns="45684" anchor="ctr"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타원 31"/>
          <p:cNvSpPr>
            <a:spLocks noChangeArrowheads="1"/>
          </p:cNvSpPr>
          <p:nvPr/>
        </p:nvSpPr>
        <p:spPr bwMode="auto">
          <a:xfrm>
            <a:off x="223623" y="2817598"/>
            <a:ext cx="211137" cy="158354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200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12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5" name="타원 37"/>
          <p:cNvSpPr>
            <a:spLocks noChangeArrowheads="1"/>
          </p:cNvSpPr>
          <p:nvPr/>
        </p:nvSpPr>
        <p:spPr bwMode="auto">
          <a:xfrm>
            <a:off x="5508104" y="1171266"/>
            <a:ext cx="211138" cy="158353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200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12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6" name="타원 35"/>
          <p:cNvSpPr>
            <a:spLocks noChangeArrowheads="1"/>
          </p:cNvSpPr>
          <p:nvPr/>
        </p:nvSpPr>
        <p:spPr bwMode="auto">
          <a:xfrm>
            <a:off x="4958235" y="3327834"/>
            <a:ext cx="211137" cy="159544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200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12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7" name="타원 22"/>
          <p:cNvSpPr>
            <a:spLocks noChangeArrowheads="1"/>
          </p:cNvSpPr>
          <p:nvPr/>
        </p:nvSpPr>
        <p:spPr bwMode="auto">
          <a:xfrm>
            <a:off x="4958235" y="4290326"/>
            <a:ext cx="211138" cy="159544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200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12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636496" y="840094"/>
            <a:ext cx="2665969" cy="646258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Farmer(</a:t>
            </a:r>
            <a:r>
              <a:rPr lang="ko-KR" altLang="en-US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농업인 정보</a:t>
            </a:r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Name, address, etc.</a:t>
            </a:r>
            <a:endParaRPr lang="ko-KR" altLang="en-US" dirty="0">
              <a:solidFill>
                <a:srgbClr val="1207E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88830" y="2874916"/>
            <a:ext cx="4387594" cy="369259"/>
          </a:xfrm>
          <a:prstGeom prst="rect">
            <a:avLst/>
          </a:prstGeom>
        </p:spPr>
        <p:txBody>
          <a:bodyPr wrap="none" lIns="91368" tIns="45684" rIns="91368" bIns="45684">
            <a:spAutoFit/>
          </a:bodyPr>
          <a:lstStyle/>
          <a:p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Information on Farmland(</a:t>
            </a:r>
            <a:r>
              <a:rPr lang="ko-KR" altLang="en-US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농지정보</a:t>
            </a:r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rgbClr val="1207E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99593" y="3279313"/>
            <a:ext cx="4172475" cy="646258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Details of Land(</a:t>
            </a:r>
            <a:r>
              <a:rPr lang="ko-KR" altLang="en-US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농지세부</a:t>
            </a:r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PNU, </a:t>
            </a:r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dry field, owner, area, etc.</a:t>
            </a:r>
            <a:endParaRPr lang="ko-KR" altLang="en-US" dirty="0">
              <a:solidFill>
                <a:srgbClr val="1207E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785918" y="4144763"/>
            <a:ext cx="3101194" cy="677036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Product (</a:t>
            </a:r>
            <a:r>
              <a:rPr lang="ko-KR" altLang="en-US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재배품목</a:t>
            </a:r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 면적</a:t>
            </a:r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Type of crops, area (</a:t>
            </a:r>
            <a:r>
              <a:rPr lang="en-US" altLang="ko-KR" sz="2000" b="1" dirty="0">
                <a:solidFill>
                  <a:srgbClr val="1207E9"/>
                </a:solidFill>
                <a:latin typeface="HY견고딕" pitchFamily="18" charset="-127"/>
                <a:ea typeface="HY견고딕" pitchFamily="18" charset="-127"/>
              </a:rPr>
              <a:t>㎡)</a:t>
            </a:r>
            <a:endParaRPr lang="ko-KR" altLang="en-US" b="1" dirty="0">
              <a:solidFill>
                <a:srgbClr val="1207E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Freeform 237"/>
          <p:cNvSpPr>
            <a:spLocks/>
          </p:cNvSpPr>
          <p:nvPr/>
        </p:nvSpPr>
        <p:spPr bwMode="auto">
          <a:xfrm rot="14244902" flipH="1">
            <a:off x="4192033" y="2495356"/>
            <a:ext cx="834603" cy="961192"/>
          </a:xfrm>
          <a:custGeom>
            <a:avLst/>
            <a:gdLst>
              <a:gd name="T0" fmla="*/ 5855 w 1554"/>
              <a:gd name="T1" fmla="*/ 74743 h 1743"/>
              <a:gd name="T2" fmla="*/ 21821 w 1554"/>
              <a:gd name="T3" fmla="*/ 155985 h 1743"/>
              <a:gd name="T4" fmla="*/ 42578 w 1554"/>
              <a:gd name="T5" fmla="*/ 212042 h 1743"/>
              <a:gd name="T6" fmla="*/ 72383 w 1554"/>
              <a:gd name="T7" fmla="*/ 271349 h 1743"/>
              <a:gd name="T8" fmla="*/ 109640 w 1554"/>
              <a:gd name="T9" fmla="*/ 324968 h 1743"/>
              <a:gd name="T10" fmla="*/ 158073 w 1554"/>
              <a:gd name="T11" fmla="*/ 385088 h 1743"/>
              <a:gd name="T12" fmla="*/ 224069 w 1554"/>
              <a:gd name="T13" fmla="*/ 451706 h 1743"/>
              <a:gd name="T14" fmla="*/ 292195 w 1554"/>
              <a:gd name="T15" fmla="*/ 507763 h 1743"/>
              <a:gd name="T16" fmla="*/ 371497 w 1554"/>
              <a:gd name="T17" fmla="*/ 554071 h 1743"/>
              <a:gd name="T18" fmla="*/ 451332 w 1554"/>
              <a:gd name="T19" fmla="*/ 588193 h 1743"/>
              <a:gd name="T20" fmla="*/ 516796 w 1554"/>
              <a:gd name="T21" fmla="*/ 607285 h 1743"/>
              <a:gd name="T22" fmla="*/ 575874 w 1554"/>
              <a:gd name="T23" fmla="*/ 619065 h 1743"/>
              <a:gd name="T24" fmla="*/ 628033 w 1554"/>
              <a:gd name="T25" fmla="*/ 628002 h 1743"/>
              <a:gd name="T26" fmla="*/ 634952 w 1554"/>
              <a:gd name="T27" fmla="*/ 677559 h 1743"/>
              <a:gd name="T28" fmla="*/ 717980 w 1554"/>
              <a:gd name="T29" fmla="*/ 645062 h 1743"/>
              <a:gd name="T30" fmla="*/ 826555 w 1554"/>
              <a:gd name="T31" fmla="*/ 625564 h 1743"/>
              <a:gd name="T32" fmla="*/ 782912 w 1554"/>
              <a:gd name="T33" fmla="*/ 581694 h 1743"/>
              <a:gd name="T34" fmla="*/ 750446 w 1554"/>
              <a:gd name="T35" fmla="*/ 528886 h 1743"/>
              <a:gd name="T36" fmla="*/ 725963 w 1554"/>
              <a:gd name="T37" fmla="*/ 445207 h 1743"/>
              <a:gd name="T38" fmla="*/ 637081 w 1554"/>
              <a:gd name="T39" fmla="*/ 525636 h 1743"/>
              <a:gd name="T40" fmla="*/ 551924 w 1554"/>
              <a:gd name="T41" fmla="*/ 508576 h 1743"/>
              <a:gd name="T42" fmla="*/ 465170 w 1554"/>
              <a:gd name="T43" fmla="*/ 478516 h 1743"/>
              <a:gd name="T44" fmla="*/ 377352 w 1554"/>
              <a:gd name="T45" fmla="*/ 439114 h 1743"/>
              <a:gd name="T46" fmla="*/ 277292 w 1554"/>
              <a:gd name="T47" fmla="*/ 378588 h 1743"/>
              <a:gd name="T48" fmla="*/ 210231 w 1554"/>
              <a:gd name="T49" fmla="*/ 327406 h 1743"/>
              <a:gd name="T50" fmla="*/ 164992 w 1554"/>
              <a:gd name="T51" fmla="*/ 285566 h 1743"/>
              <a:gd name="T52" fmla="*/ 135187 w 1554"/>
              <a:gd name="T53" fmla="*/ 252663 h 1743"/>
              <a:gd name="T54" fmla="*/ 98463 w 1554"/>
              <a:gd name="T55" fmla="*/ 212854 h 1743"/>
              <a:gd name="T56" fmla="*/ 76109 w 1554"/>
              <a:gd name="T57" fmla="*/ 182795 h 1743"/>
              <a:gd name="T58" fmla="*/ 57481 w 1554"/>
              <a:gd name="T59" fmla="*/ 151923 h 1743"/>
              <a:gd name="T60" fmla="*/ 38321 w 1554"/>
              <a:gd name="T61" fmla="*/ 109677 h 1743"/>
              <a:gd name="T62" fmla="*/ 0 w 1554"/>
              <a:gd name="T63" fmla="*/ 0 h 17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54" h="1743">
                <a:moveTo>
                  <a:pt x="0" y="0"/>
                </a:moveTo>
                <a:lnTo>
                  <a:pt x="11" y="184"/>
                </a:lnTo>
                <a:lnTo>
                  <a:pt x="22" y="276"/>
                </a:lnTo>
                <a:lnTo>
                  <a:pt x="41" y="384"/>
                </a:lnTo>
                <a:lnTo>
                  <a:pt x="59" y="456"/>
                </a:lnTo>
                <a:lnTo>
                  <a:pt x="80" y="522"/>
                </a:lnTo>
                <a:lnTo>
                  <a:pt x="106" y="598"/>
                </a:lnTo>
                <a:lnTo>
                  <a:pt x="136" y="668"/>
                </a:lnTo>
                <a:lnTo>
                  <a:pt x="171" y="736"/>
                </a:lnTo>
                <a:lnTo>
                  <a:pt x="206" y="800"/>
                </a:lnTo>
                <a:lnTo>
                  <a:pt x="255" y="883"/>
                </a:lnTo>
                <a:lnTo>
                  <a:pt x="297" y="948"/>
                </a:lnTo>
                <a:lnTo>
                  <a:pt x="354" y="1023"/>
                </a:lnTo>
                <a:lnTo>
                  <a:pt x="421" y="1112"/>
                </a:lnTo>
                <a:lnTo>
                  <a:pt x="488" y="1186"/>
                </a:lnTo>
                <a:lnTo>
                  <a:pt x="549" y="1250"/>
                </a:lnTo>
                <a:lnTo>
                  <a:pt x="624" y="1311"/>
                </a:lnTo>
                <a:lnTo>
                  <a:pt x="698" y="1364"/>
                </a:lnTo>
                <a:lnTo>
                  <a:pt x="777" y="1412"/>
                </a:lnTo>
                <a:lnTo>
                  <a:pt x="848" y="1448"/>
                </a:lnTo>
                <a:lnTo>
                  <a:pt x="915" y="1476"/>
                </a:lnTo>
                <a:lnTo>
                  <a:pt x="971" y="1495"/>
                </a:lnTo>
                <a:lnTo>
                  <a:pt x="1028" y="1512"/>
                </a:lnTo>
                <a:lnTo>
                  <a:pt x="1082" y="1524"/>
                </a:lnTo>
                <a:lnTo>
                  <a:pt x="1130" y="1536"/>
                </a:lnTo>
                <a:lnTo>
                  <a:pt x="1180" y="1546"/>
                </a:lnTo>
                <a:lnTo>
                  <a:pt x="1095" y="1742"/>
                </a:lnTo>
                <a:lnTo>
                  <a:pt x="1193" y="1668"/>
                </a:lnTo>
                <a:lnTo>
                  <a:pt x="1271" y="1624"/>
                </a:lnTo>
                <a:lnTo>
                  <a:pt x="1349" y="1588"/>
                </a:lnTo>
                <a:lnTo>
                  <a:pt x="1451" y="1558"/>
                </a:lnTo>
                <a:lnTo>
                  <a:pt x="1553" y="1540"/>
                </a:lnTo>
                <a:lnTo>
                  <a:pt x="1520" y="1502"/>
                </a:lnTo>
                <a:lnTo>
                  <a:pt x="1471" y="1432"/>
                </a:lnTo>
                <a:lnTo>
                  <a:pt x="1438" y="1366"/>
                </a:lnTo>
                <a:lnTo>
                  <a:pt x="1410" y="1302"/>
                </a:lnTo>
                <a:lnTo>
                  <a:pt x="1390" y="1230"/>
                </a:lnTo>
                <a:lnTo>
                  <a:pt x="1364" y="1096"/>
                </a:lnTo>
                <a:lnTo>
                  <a:pt x="1278" y="1310"/>
                </a:lnTo>
                <a:lnTo>
                  <a:pt x="1197" y="1294"/>
                </a:lnTo>
                <a:lnTo>
                  <a:pt x="1114" y="1273"/>
                </a:lnTo>
                <a:lnTo>
                  <a:pt x="1037" y="1252"/>
                </a:lnTo>
                <a:lnTo>
                  <a:pt x="954" y="1220"/>
                </a:lnTo>
                <a:lnTo>
                  <a:pt x="874" y="1178"/>
                </a:lnTo>
                <a:lnTo>
                  <a:pt x="790" y="1134"/>
                </a:lnTo>
                <a:lnTo>
                  <a:pt x="709" y="1081"/>
                </a:lnTo>
                <a:lnTo>
                  <a:pt x="607" y="1004"/>
                </a:lnTo>
                <a:lnTo>
                  <a:pt x="521" y="932"/>
                </a:lnTo>
                <a:lnTo>
                  <a:pt x="458" y="872"/>
                </a:lnTo>
                <a:lnTo>
                  <a:pt x="395" y="806"/>
                </a:lnTo>
                <a:lnTo>
                  <a:pt x="351" y="758"/>
                </a:lnTo>
                <a:lnTo>
                  <a:pt x="310" y="703"/>
                </a:lnTo>
                <a:lnTo>
                  <a:pt x="284" y="666"/>
                </a:lnTo>
                <a:lnTo>
                  <a:pt x="254" y="622"/>
                </a:lnTo>
                <a:lnTo>
                  <a:pt x="215" y="564"/>
                </a:lnTo>
                <a:lnTo>
                  <a:pt x="185" y="524"/>
                </a:lnTo>
                <a:lnTo>
                  <a:pt x="165" y="487"/>
                </a:lnTo>
                <a:lnTo>
                  <a:pt x="143" y="450"/>
                </a:lnTo>
                <a:lnTo>
                  <a:pt x="126" y="413"/>
                </a:lnTo>
                <a:lnTo>
                  <a:pt x="108" y="374"/>
                </a:lnTo>
                <a:lnTo>
                  <a:pt x="90" y="330"/>
                </a:lnTo>
                <a:lnTo>
                  <a:pt x="72" y="270"/>
                </a:lnTo>
                <a:lnTo>
                  <a:pt x="41" y="166"/>
                </a:lnTo>
                <a:lnTo>
                  <a:pt x="0" y="0"/>
                </a:lnTo>
              </a:path>
            </a:pathLst>
          </a:custGeom>
          <a:solidFill>
            <a:srgbClr val="4F81BD"/>
          </a:solidFill>
          <a:ln>
            <a:noFill/>
          </a:ln>
          <a:effectLst>
            <a:outerShdw dist="107763" dir="2700000" algn="ctr" rotWithShape="0">
              <a:srgbClr val="EEECE1"/>
            </a:outerShdw>
          </a:effectLst>
        </p:spPr>
        <p:txBody>
          <a:bodyPr lIns="91368" tIns="45684" rIns="91368" bIns="45684"/>
          <a:lstStyle/>
          <a:p>
            <a:pPr latinLnBrk="0">
              <a:defRPr/>
            </a:pPr>
            <a:endParaRPr lang="ko-KR" altLang="en-US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슬라이드 번호 개체 틀 1"/>
          <p:cNvSpPr txBox="1">
            <a:spLocks/>
          </p:cNvSpPr>
          <p:nvPr/>
        </p:nvSpPr>
        <p:spPr>
          <a:xfrm>
            <a:off x="8460432" y="104903"/>
            <a:ext cx="586868" cy="273844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defPPr>
              <a:defRPr lang="ko-KR"/>
            </a:defPPr>
            <a:lvl1pPr marL="0" algn="r" defTabSz="913680" rtl="0" eaLnBrk="1" latinLnBrk="1" hangingPunct="1">
              <a:defRPr sz="1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6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9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7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02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53" y="945970"/>
            <a:ext cx="7920879" cy="273913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/>
            <a:r>
              <a:rPr lang="en-US" altLang="ko-KR" sz="5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Thank you for </a:t>
            </a:r>
          </a:p>
          <a:p>
            <a:pPr algn="ctr"/>
            <a:r>
              <a:rPr lang="en-US" altLang="ko-KR" sz="5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your Attention</a:t>
            </a:r>
          </a:p>
          <a:p>
            <a:pPr algn="ctr"/>
            <a:r>
              <a:rPr lang="ko-KR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감사합니다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9" y="3685109"/>
            <a:ext cx="5032707" cy="369259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Ministry of Agriculture, Food and Rural Affairs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5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2843808" y="793030"/>
            <a:ext cx="6012412" cy="450930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9942"/>
            <a:ext cx="3840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75606"/>
            <a:ext cx="6640006" cy="1077145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ko-KR" sz="3200" b="1" dirty="0">
                <a:solidFill>
                  <a:prstClr val="black"/>
                </a:solidFill>
              </a:rPr>
              <a:t>Overview of </a:t>
            </a:r>
            <a:r>
              <a:rPr lang="en-US" altLang="ko-KR" sz="3200" b="1" dirty="0" err="1">
                <a:solidFill>
                  <a:prstClr val="black"/>
                </a:solidFill>
              </a:rPr>
              <a:t>Agrix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</a:rPr>
              <a:t>(Agricultural Business Information System)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8888" y="3003798"/>
            <a:ext cx="6715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 dirty="0">
                <a:solidFill>
                  <a:prstClr val="black"/>
                </a:solidFill>
              </a:rPr>
              <a:t>3. Current Status of Registration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45890" y="2163649"/>
            <a:ext cx="738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2. Overview</a:t>
            </a:r>
            <a:r>
              <a:rPr lang="en-US" altLang="ko-KR" sz="3200" b="1" dirty="0"/>
              <a:t> of ABERS</a:t>
            </a:r>
          </a:p>
          <a:p>
            <a:r>
              <a:rPr lang="en-US" altLang="ko-KR" sz="2400" b="1" dirty="0">
                <a:solidFill>
                  <a:prstClr val="black"/>
                </a:solidFill>
              </a:rPr>
              <a:t> (Farmers, farming association and corporation) 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687011"/>
            <a:ext cx="2346394" cy="584703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CONTENTS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7934"/>
            <a:ext cx="3837112" cy="6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0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347614"/>
            <a:ext cx="7666249" cy="1508032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ko-KR" sz="3200" b="1" dirty="0">
                <a:solidFill>
                  <a:prstClr val="black"/>
                </a:solidFill>
              </a:rPr>
              <a:t>Overview of </a:t>
            </a:r>
            <a:r>
              <a:rPr lang="en-US" altLang="ko-KR" sz="3200" b="1" dirty="0" err="1">
                <a:solidFill>
                  <a:prstClr val="black"/>
                </a:solidFill>
              </a:rPr>
              <a:t>Agrix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2800" b="1" dirty="0">
                <a:solidFill>
                  <a:prstClr val="black"/>
                </a:solidFill>
              </a:rPr>
              <a:t>(Agricultural Business Information System)</a:t>
            </a:r>
          </a:p>
          <a:p>
            <a:r>
              <a:rPr lang="ko-KR" altLang="en-US" sz="2800" b="1" dirty="0">
                <a:solidFill>
                  <a:prstClr val="black"/>
                </a:solidFill>
              </a:rPr>
              <a:t>농림사업정보시스템 개요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926"/>
            <a:ext cx="3840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48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60432" y="104903"/>
            <a:ext cx="586868" cy="273844"/>
          </a:xfrm>
        </p:spPr>
        <p:txBody>
          <a:bodyPr/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51858" y="1333750"/>
            <a:ext cx="8064500" cy="276999"/>
          </a:xfrm>
          <a:prstGeom prst="rect">
            <a:avLst/>
          </a:prstGeom>
          <a:effectLst>
            <a:outerShdw blurRad="50800" dir="2700000" algn="tl" rotWithShape="0">
              <a:schemeClr val="tx1">
                <a:lumMod val="65000"/>
                <a:lumOff val="35000"/>
                <a:alpha val="0"/>
              </a:schemeClr>
            </a:outerShdw>
          </a:effec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>
              <a:spcBef>
                <a:spcPct val="0"/>
              </a:spcBef>
              <a:buNone/>
              <a:defRPr sz="2600" b="0">
                <a:gradFill>
                  <a:gsLst>
                    <a:gs pos="43000">
                      <a:srgbClr val="FFE000"/>
                    </a:gs>
                    <a:gs pos="0">
                      <a:schemeClr val="bg1">
                        <a:lumMod val="7000"/>
                        <a:lumOff val="93000"/>
                      </a:schemeClr>
                    </a:gs>
                    <a:gs pos="7100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cs typeface="+mj-cs"/>
              </a:defRPr>
            </a:lvl1pPr>
          </a:lstStyle>
          <a:p>
            <a:pPr>
              <a:defRPr/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사업별 </a:t>
            </a:r>
            <a:r>
              <a:rPr lang="ko-K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칸막이식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 신청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관리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시스템화로 비효율 및 정보 활용 곤란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1" y="370099"/>
            <a:ext cx="3922695" cy="46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4" tIns="45676" rIns="91354" bIns="45676">
            <a:spAutoFit/>
          </a:bodyPr>
          <a:lstStyle/>
          <a:p>
            <a:pPr>
              <a:defRPr/>
            </a:pPr>
            <a:r>
              <a:rPr lang="en-US" altLang="ko-KR" sz="240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1.1 Background</a:t>
            </a:r>
            <a:r>
              <a:rPr lang="en-US" altLang="ko-KR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추진배경</a:t>
            </a:r>
            <a:r>
              <a:rPr lang="en-US" altLang="ko-KR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kern="0" dirty="0"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913700" y="71059"/>
            <a:ext cx="314927" cy="307688"/>
          </a:xfrm>
          <a:prstGeom prst="rect">
            <a:avLst/>
          </a:prstGeom>
          <a:noFill/>
        </p:spPr>
        <p:txBody>
          <a:bodyPr wrap="square" lIns="91354" tIns="45676" rIns="91354" bIns="45676">
            <a:spAutoFit/>
          </a:bodyPr>
          <a:lstStyle/>
          <a:p>
            <a:r>
              <a:rPr lang="en-US" altLang="ko-KR" sz="1400" b="1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Ⅰ</a:t>
            </a:r>
          </a:p>
        </p:txBody>
      </p:sp>
      <p:sp>
        <p:nvSpPr>
          <p:cNvPr id="7" name="타원 52"/>
          <p:cNvSpPr/>
          <p:nvPr/>
        </p:nvSpPr>
        <p:spPr>
          <a:xfrm>
            <a:off x="251521" y="1707654"/>
            <a:ext cx="2025466" cy="2835030"/>
          </a:xfrm>
          <a:prstGeom prst="roundRect">
            <a:avLst>
              <a:gd name="adj" fmla="val 2986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8" name="타원 53"/>
          <p:cNvSpPr/>
          <p:nvPr/>
        </p:nvSpPr>
        <p:spPr>
          <a:xfrm>
            <a:off x="290781" y="1761660"/>
            <a:ext cx="1944215" cy="1332369"/>
          </a:xfrm>
          <a:prstGeom prst="roundRect">
            <a:avLst>
              <a:gd name="adj" fmla="val 2871"/>
            </a:avLst>
          </a:prstGeom>
          <a:solidFill>
            <a:srgbClr val="70A1D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 anchorCtr="0"/>
          <a:lstStyle/>
          <a:p>
            <a:pPr algn="ctr">
              <a:lnSpc>
                <a:spcPct val="120000"/>
              </a:lnSpc>
              <a:buSzPct val="90000"/>
              <a:tabLst>
                <a:tab pos="809734" algn="l"/>
                <a:tab pos="6477863" algn="r"/>
              </a:tabLst>
              <a:defRPr/>
            </a:pPr>
            <a:r>
              <a:rPr lang="en-US" altLang="ko-KR" dirty="0">
                <a:latin typeface="HY헤드라인M" pitchFamily="18" charset="-127"/>
                <a:ea typeface="HY헤드라인M" pitchFamily="18" charset="-127"/>
                <a:cs typeface="뫼비우스 Bold" pitchFamily="2" charset="-127"/>
              </a:rPr>
              <a:t>When, where, and how to apply for the business?</a:t>
            </a:r>
            <a:endParaRPr lang="ko-KR" altLang="en-US" sz="1200" spc="-27" dirty="0">
              <a:latin typeface="HY헤드라인M" pitchFamily="18" charset="-127"/>
              <a:ea typeface="HY헤드라인M" pitchFamily="18" charset="-127"/>
              <a:cs typeface="뫼비우스 Bold" pitchFamily="2" charset="-127"/>
            </a:endParaRPr>
          </a:p>
        </p:txBody>
      </p:sp>
      <p:sp>
        <p:nvSpPr>
          <p:cNvPr id="9" name="타원 52"/>
          <p:cNvSpPr/>
          <p:nvPr/>
        </p:nvSpPr>
        <p:spPr>
          <a:xfrm>
            <a:off x="4484108" y="1707654"/>
            <a:ext cx="2032108" cy="2835030"/>
          </a:xfrm>
          <a:prstGeom prst="roundRect">
            <a:avLst>
              <a:gd name="adj" fmla="val 29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0" name="타원 34"/>
          <p:cNvSpPr/>
          <p:nvPr/>
        </p:nvSpPr>
        <p:spPr>
          <a:xfrm>
            <a:off x="4528953" y="1714494"/>
            <a:ext cx="1968213" cy="1360308"/>
          </a:xfrm>
          <a:prstGeom prst="roundRect">
            <a:avLst>
              <a:gd name="adj" fmla="val 3953"/>
            </a:avLst>
          </a:prstGeom>
          <a:solidFill>
            <a:srgbClr val="47BBA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 anchorCtr="0"/>
          <a:lstStyle/>
          <a:p>
            <a:pPr algn="ctr">
              <a:lnSpc>
                <a:spcPct val="120000"/>
              </a:lnSpc>
              <a:buSzPct val="90000"/>
              <a:tabLst>
                <a:tab pos="809734" algn="l"/>
                <a:tab pos="6477863" algn="r"/>
              </a:tabLst>
              <a:defRPr/>
            </a:pPr>
            <a:r>
              <a:rPr lang="en-US" altLang="ko-KR" dirty="0">
                <a:latin typeface="HY헤드라인M" pitchFamily="18" charset="-127"/>
                <a:ea typeface="HY헤드라인M" pitchFamily="18" charset="-127"/>
                <a:cs typeface="뫼비우스 Bold" pitchFamily="2" charset="-127"/>
              </a:rPr>
              <a:t>Unable to manage the record of recipients</a:t>
            </a:r>
            <a:endParaRPr lang="ko-KR" altLang="en-US" sz="1200" dirty="0">
              <a:latin typeface="HY헤드라인M" pitchFamily="18" charset="-127"/>
              <a:ea typeface="HY헤드라인M" pitchFamily="18" charset="-127"/>
              <a:cs typeface="뫼비우스 Bold" pitchFamily="2" charset="-127"/>
            </a:endParaRPr>
          </a:p>
        </p:txBody>
      </p:sp>
      <p:sp>
        <p:nvSpPr>
          <p:cNvPr id="11" name="타원 52"/>
          <p:cNvSpPr/>
          <p:nvPr/>
        </p:nvSpPr>
        <p:spPr>
          <a:xfrm>
            <a:off x="2411761" y="1707654"/>
            <a:ext cx="1990869" cy="2835030"/>
          </a:xfrm>
          <a:prstGeom prst="roundRect">
            <a:avLst>
              <a:gd name="adj" fmla="val 2986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2" name="타원 30"/>
          <p:cNvSpPr/>
          <p:nvPr/>
        </p:nvSpPr>
        <p:spPr>
          <a:xfrm>
            <a:off x="2437581" y="1733722"/>
            <a:ext cx="1923677" cy="1391447"/>
          </a:xfrm>
          <a:prstGeom prst="roundRect">
            <a:avLst>
              <a:gd name="adj" fmla="val 2658"/>
            </a:avLst>
          </a:prstGeom>
          <a:solidFill>
            <a:srgbClr val="1DA8C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 anchorCtr="0"/>
          <a:lstStyle/>
          <a:p>
            <a:pPr algn="ctr">
              <a:buSzPct val="90000"/>
              <a:tabLst>
                <a:tab pos="809734" algn="l"/>
                <a:tab pos="6477863" algn="r"/>
              </a:tabLst>
              <a:defRPr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  <a:cs typeface="뫼비우스 Bold" pitchFamily="2" charset="-127"/>
              </a:rPr>
              <a:t>Registration of and on-site inspection on farmland and farmer by the same project</a:t>
            </a:r>
            <a:endParaRPr lang="en-US" altLang="ko-KR" sz="1050" dirty="0">
              <a:latin typeface="HY헤드라인M" pitchFamily="18" charset="-127"/>
              <a:ea typeface="HY헤드라인M" pitchFamily="18" charset="-127"/>
              <a:cs typeface="뫼비우스 Bold" pitchFamily="2" charset="-127"/>
            </a:endParaRPr>
          </a:p>
        </p:txBody>
      </p:sp>
      <p:sp>
        <p:nvSpPr>
          <p:cNvPr id="13" name="타원 52"/>
          <p:cNvSpPr/>
          <p:nvPr/>
        </p:nvSpPr>
        <p:spPr>
          <a:xfrm>
            <a:off x="6620400" y="1707654"/>
            <a:ext cx="1984049" cy="2835030"/>
          </a:xfrm>
          <a:prstGeom prst="roundRect">
            <a:avLst>
              <a:gd name="adj" fmla="val 2986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타원 40"/>
          <p:cNvSpPr/>
          <p:nvPr/>
        </p:nvSpPr>
        <p:spPr>
          <a:xfrm>
            <a:off x="6620400" y="1733722"/>
            <a:ext cx="1984049" cy="1360307"/>
          </a:xfrm>
          <a:prstGeom prst="roundRect">
            <a:avLst>
              <a:gd name="adj" fmla="val 3858"/>
            </a:avLst>
          </a:prstGeom>
          <a:solidFill>
            <a:srgbClr val="41466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 anchorCtr="0"/>
          <a:lstStyle/>
          <a:p>
            <a:pPr algn="ctr">
              <a:lnSpc>
                <a:spcPct val="120000"/>
              </a:lnSpc>
              <a:buSzPct val="90000"/>
              <a:tabLst>
                <a:tab pos="809734" algn="l"/>
                <a:tab pos="6477863" algn="r"/>
              </a:tabLst>
              <a:defRPr/>
            </a:pPr>
            <a:r>
              <a:rPr lang="en-US" altLang="ko-KR" sz="1600" dirty="0">
                <a:latin typeface="HY헤드라인M" pitchFamily="18" charset="-127"/>
                <a:ea typeface="HY헤드라인M" pitchFamily="18" charset="-127"/>
                <a:cs typeface="뫼비우스 Bold" pitchFamily="2" charset="-127"/>
              </a:rPr>
              <a:t>Duplicate management of and inspection on similar information</a:t>
            </a:r>
            <a:endParaRPr lang="ko-KR" altLang="en-US" sz="1100" dirty="0">
              <a:latin typeface="HY헤드라인M" pitchFamily="18" charset="-127"/>
              <a:ea typeface="HY헤드라인M" pitchFamily="18" charset="-127"/>
              <a:cs typeface="뫼비우스 Bold" pitchFamily="2" charset="-127"/>
            </a:endParaRPr>
          </a:p>
        </p:txBody>
      </p:sp>
      <p:pic>
        <p:nvPicPr>
          <p:cNvPr id="15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84358"/>
            <a:ext cx="194421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81" y="3125169"/>
            <a:ext cx="1911849" cy="1021604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6791" r="1560" b="2535"/>
          <a:stretch/>
        </p:blipFill>
        <p:spPr>
          <a:xfrm>
            <a:off x="4528953" y="3125169"/>
            <a:ext cx="1968212" cy="958749"/>
          </a:xfrm>
          <a:prstGeom prst="rect">
            <a:avLst/>
          </a:prstGeom>
        </p:spPr>
      </p:pic>
      <p:pic>
        <p:nvPicPr>
          <p:cNvPr id="18" name="그림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00" y="3094030"/>
            <a:ext cx="1984049" cy="985578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 bwMode="auto">
          <a:xfrm>
            <a:off x="294922" y="4177660"/>
            <a:ext cx="1900814" cy="358627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5400000" algn="tl" rotWithShape="0">
              <a:prstClr val="black">
                <a:alpha val="57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Farmer(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농업인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2437580" y="4165224"/>
            <a:ext cx="1917178" cy="358627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5400000" algn="tl" rotWithShape="0">
              <a:prstClr val="black">
                <a:alpha val="57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Local Government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지자체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4430435" y="4160733"/>
            <a:ext cx="2094536" cy="358627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5400000" algn="tl" rotWithShape="0">
              <a:prstClr val="black">
                <a:alpha val="57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ko-KR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Ministry of Agriculture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농식품부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)`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636126" y="4146444"/>
            <a:ext cx="1909154" cy="358627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5400000" algn="tl" rotWithShape="0">
              <a:prstClr val="black">
                <a:alpha val="57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Systems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시스템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3" y="747061"/>
            <a:ext cx="8669337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" y="4636217"/>
            <a:ext cx="3840163" cy="50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2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" y="-13172"/>
            <a:ext cx="184567" cy="36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59" tIns="45679" rIns="91359" bIns="45679" numCol="1" anchor="ctr" anchorCtr="0" compatLnSpc="1">
            <a:prstTxWarp prst="textNoShape">
              <a:avLst/>
            </a:prstTxWarp>
            <a:spAutoFit/>
          </a:bodyPr>
          <a:lstStyle/>
          <a:p>
            <a:pPr defTabSz="91359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347411" y="107139"/>
            <a:ext cx="6327210" cy="42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59" tIns="45679" rIns="91359" bIns="45679">
            <a:spAutoFit/>
          </a:bodyPr>
          <a:lstStyle/>
          <a:p>
            <a:pPr defTabSz="913590">
              <a:lnSpc>
                <a:spcPct val="90000"/>
              </a:lnSpc>
              <a:defRPr/>
            </a:pPr>
            <a:r>
              <a:rPr lang="en-US" altLang="ko-KR" sz="2400" kern="0" dirty="0">
                <a:ln>
                  <a:solidFill>
                    <a:prstClr val="white">
                      <a:alpha val="5000"/>
                    </a:prstClr>
                  </a:solidFill>
                </a:ln>
                <a:latin typeface="HY견고딕" pitchFamily="18" charset="-127"/>
                <a:ea typeface="HY견고딕" pitchFamily="18" charset="-127"/>
              </a:rPr>
              <a:t>1.2. Objectives of </a:t>
            </a:r>
            <a:r>
              <a:rPr lang="en-US" altLang="ko-KR" sz="2400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latin typeface="HY견고딕" pitchFamily="18" charset="-127"/>
                <a:ea typeface="HY견고딕" pitchFamily="18" charset="-127"/>
              </a:rPr>
              <a:t>Agrix</a:t>
            </a:r>
            <a:r>
              <a:rPr lang="en-US" altLang="ko-KR" sz="2400" kern="0" dirty="0">
                <a:ln>
                  <a:solidFill>
                    <a:prstClr val="white">
                      <a:alpha val="5000"/>
                    </a:prstClr>
                  </a:solidFill>
                </a:ln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추진목표</a:t>
            </a:r>
            <a:r>
              <a:rPr lang="en-US" altLang="ko-KR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" y="-13172"/>
            <a:ext cx="184567" cy="36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59" tIns="45679" rIns="91359" bIns="45679" numCol="1" anchor="ctr" anchorCtr="0" compatLnSpc="1">
            <a:prstTxWarp prst="textNoShape">
              <a:avLst/>
            </a:prstTxWarp>
            <a:spAutoFit/>
          </a:bodyPr>
          <a:lstStyle/>
          <a:p>
            <a:pPr defTabSz="91359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" y="-13172"/>
            <a:ext cx="184567" cy="36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59" tIns="45679" rIns="91359" bIns="45679" numCol="1" anchor="ctr" anchorCtr="0" compatLnSpc="1">
            <a:prstTxWarp prst="textNoShape">
              <a:avLst/>
            </a:prstTxWarp>
            <a:spAutoFit/>
          </a:bodyPr>
          <a:lstStyle/>
          <a:p>
            <a:pPr defTabSz="91359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677340" y="4361159"/>
            <a:ext cx="8567003" cy="782341"/>
          </a:xfrm>
          <a:prstGeom prst="rect">
            <a:avLst/>
          </a:prstGeom>
          <a:solidFill>
            <a:srgbClr val="003A7A"/>
          </a:solidFill>
          <a:ln w="6350" cap="rnd" cmpd="sng" algn="ctr">
            <a:noFill/>
            <a:prstDash val="solid"/>
            <a:headEnd type="none" w="sm" len="sm"/>
            <a:tailEnd type="none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  <a:scene3d>
              <a:camera prst="orthographicFront"/>
              <a:lightRig rig="threePt" dir="t"/>
            </a:scene3d>
            <a:sp3d prstMaterial="matte">
              <a:bevelT w="0" h="0"/>
            </a:sp3d>
          </a:bodyPr>
          <a:lstStyle/>
          <a:p>
            <a:pPr algn="ctr" defTabSz="1066800"/>
            <a:r>
              <a:rPr lang="en-US" altLang="ko-KR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Efficiency in project management, solution to fraud ,overlapped payment </a:t>
            </a:r>
          </a:p>
          <a:p>
            <a:pPr algn="ctr" defTabSz="1066800"/>
            <a:r>
              <a:rPr lang="en-US" altLang="ko-KR" spc="-1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and unequal support, and simplification of repeated and unnecessary works</a:t>
            </a:r>
          </a:p>
          <a:p>
            <a:pPr algn="ctr" defTabSz="1066800"/>
            <a:r>
              <a:rPr lang="ko-KR" altLang="en-US" sz="15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농림사업관리의 효율화</a:t>
            </a:r>
            <a:r>
              <a:rPr lang="en-US" altLang="ko-KR" sz="15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5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예산의 부정</a:t>
            </a:r>
            <a:r>
              <a:rPr lang="en-US" altLang="ko-KR" sz="15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5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중복 수급 및 편중지원 해결</a:t>
            </a:r>
            <a:r>
              <a:rPr lang="en-US" altLang="ko-KR" sz="15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,  </a:t>
            </a:r>
            <a:r>
              <a:rPr lang="ko-KR" altLang="en-US" sz="15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반복되는 불필요한 업무의 간소화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47219" y="714362"/>
            <a:ext cx="8643730" cy="3628631"/>
            <a:chOff x="547219" y="1268879"/>
            <a:chExt cx="8643730" cy="4838175"/>
          </a:xfrm>
        </p:grpSpPr>
        <p:pic>
          <p:nvPicPr>
            <p:cNvPr id="13" name="Picture 70" descr="배경1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4993"/>
            <a:stretch>
              <a:fillRect/>
            </a:stretch>
          </p:blipFill>
          <p:spPr bwMode="auto">
            <a:xfrm>
              <a:off x="547219" y="2021265"/>
              <a:ext cx="8369595" cy="21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89" descr="화살표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454837" y="1876418"/>
              <a:ext cx="6709711" cy="149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677339" y="1268879"/>
              <a:ext cx="8513610" cy="1107885"/>
            </a:xfrm>
            <a:prstGeom prst="rect">
              <a:avLst/>
            </a:prstGeom>
          </p:spPr>
          <p:txBody>
            <a:bodyPr wrap="square" lIns="91359" tIns="45679" rIns="91359" bIns="45679">
              <a:spAutoFit/>
            </a:bodyPr>
            <a:lstStyle/>
            <a:p>
              <a:pPr algn="ctr" defTabSz="913590"/>
              <a:r>
                <a:rPr lang="en-US" altLang="ko-KR" sz="2400" spc="-150" dirty="0">
                  <a:ln w="3175"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1207E9"/>
                  </a:solidFill>
                  <a:latin typeface="HY견고딕" pitchFamily="18" charset="-127"/>
                  <a:ea typeface="HY견고딕" pitchFamily="18" charset="-127"/>
                </a:rPr>
                <a:t>Stabilization of Agricultural Subsidies and Establishment of Smart Agriculture Policies</a:t>
              </a:r>
            </a:p>
          </p:txBody>
        </p:sp>
        <p:pic>
          <p:nvPicPr>
            <p:cNvPr id="17" name="Picture 64" descr="지원체계란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0542" y="1348938"/>
              <a:ext cx="460508" cy="32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7" descr="지원체계란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01985" y="1741951"/>
              <a:ext cx="460508" cy="32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AutoShape 57"/>
            <p:cNvSpPr>
              <a:spLocks noChangeArrowheads="1"/>
            </p:cNvSpPr>
            <p:nvPr/>
          </p:nvSpPr>
          <p:spPr bwMode="auto">
            <a:xfrm>
              <a:off x="757524" y="3596249"/>
              <a:ext cx="2318249" cy="197342"/>
            </a:xfrm>
            <a:prstGeom prst="roundRect">
              <a:avLst>
                <a:gd name="adj" fmla="val 32954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63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3590" latinLnBrk="0">
                <a:spcBef>
                  <a:spcPct val="10000"/>
                </a:spcBef>
                <a:defRPr/>
              </a:pPr>
              <a:endParaRPr lang="ko-KR" altLang="en-US" sz="15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8" name="AutoShape 56"/>
            <p:cNvSpPr>
              <a:spLocks noChangeArrowheads="1"/>
            </p:cNvSpPr>
            <p:nvPr/>
          </p:nvSpPr>
          <p:spPr bwMode="auto">
            <a:xfrm>
              <a:off x="757525" y="2996952"/>
              <a:ext cx="2506153" cy="1049737"/>
            </a:xfrm>
            <a:prstGeom prst="roundRect">
              <a:avLst>
                <a:gd name="adj" fmla="val 8796"/>
              </a:avLst>
            </a:prstGeom>
            <a:solidFill>
              <a:schemeClr val="accent5">
                <a:lumMod val="7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rIns="18000" anchor="ctr"/>
            <a:lstStyle/>
            <a:p>
              <a:pPr algn="ctr" defTabSz="913590">
                <a:defRPr/>
              </a:pPr>
              <a:endParaRPr lang="ko-KR" altLang="en-US" b="1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5" name="AutoShape 63"/>
            <p:cNvSpPr>
              <a:spLocks noChangeArrowheads="1"/>
            </p:cNvSpPr>
            <p:nvPr/>
          </p:nvSpPr>
          <p:spPr bwMode="auto">
            <a:xfrm>
              <a:off x="3495932" y="3596249"/>
              <a:ext cx="2351498" cy="197342"/>
            </a:xfrm>
            <a:prstGeom prst="roundRect">
              <a:avLst>
                <a:gd name="adj" fmla="val 32954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63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3590" latinLnBrk="0">
                <a:spcBef>
                  <a:spcPct val="10000"/>
                </a:spcBef>
                <a:defRPr/>
              </a:pPr>
              <a:endParaRPr lang="ko-KR" altLang="en-US" sz="15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6" name="AutoShape 62"/>
            <p:cNvSpPr>
              <a:spLocks noChangeArrowheads="1"/>
            </p:cNvSpPr>
            <p:nvPr/>
          </p:nvSpPr>
          <p:spPr bwMode="auto">
            <a:xfrm>
              <a:off x="3338494" y="2996952"/>
              <a:ext cx="2742265" cy="1049737"/>
            </a:xfrm>
            <a:prstGeom prst="roundRect">
              <a:avLst>
                <a:gd name="adj" fmla="val 8796"/>
              </a:avLst>
            </a:prstGeom>
            <a:solidFill>
              <a:schemeClr val="accent5">
                <a:lumMod val="7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rIns="18000" anchor="ctr"/>
            <a:lstStyle/>
            <a:p>
              <a:pPr algn="ctr" defTabSz="913590">
                <a:lnSpc>
                  <a:spcPct val="110000"/>
                </a:lnSpc>
                <a:defRPr/>
              </a:pPr>
              <a:endParaRPr lang="ko-KR" altLang="en-US" sz="15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3" name="AutoShape 66"/>
            <p:cNvSpPr>
              <a:spLocks noChangeArrowheads="1"/>
            </p:cNvSpPr>
            <p:nvPr/>
          </p:nvSpPr>
          <p:spPr bwMode="auto">
            <a:xfrm>
              <a:off x="6213621" y="3596249"/>
              <a:ext cx="2371518" cy="197342"/>
            </a:xfrm>
            <a:prstGeom prst="roundRect">
              <a:avLst>
                <a:gd name="adj" fmla="val 32954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63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3590" latinLnBrk="0">
                <a:spcBef>
                  <a:spcPct val="10000"/>
                </a:spcBef>
                <a:defRPr/>
              </a:pPr>
              <a:endParaRPr lang="ko-KR" altLang="en-US" sz="15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4" name="AutoShape 65"/>
            <p:cNvSpPr>
              <a:spLocks noChangeArrowheads="1"/>
            </p:cNvSpPr>
            <p:nvPr/>
          </p:nvSpPr>
          <p:spPr bwMode="auto">
            <a:xfrm>
              <a:off x="6208521" y="2996953"/>
              <a:ext cx="2772644" cy="1049736"/>
            </a:xfrm>
            <a:prstGeom prst="roundRect">
              <a:avLst>
                <a:gd name="adj" fmla="val 8796"/>
              </a:avLst>
            </a:prstGeom>
            <a:solidFill>
              <a:schemeClr val="accent5">
                <a:lumMod val="7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rIns="18000" anchor="ctr"/>
            <a:lstStyle/>
            <a:p>
              <a:pPr algn="ctr" defTabSz="913590">
                <a:defRPr/>
              </a:pPr>
              <a:endParaRPr lang="ko-KR" altLang="en-US" sz="1500" kern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8188" y="2960021"/>
              <a:ext cx="2499481" cy="118331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0"/>
                </a:spcBef>
                <a:spcAft>
                  <a:spcPct val="0"/>
                </a:spcAft>
                <a:defRPr kumimoji="1" sz="900">
                  <a:ln>
                    <a:solidFill>
                      <a:srgbClr val="006699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  <a:cs typeface="굴림" pitchFamily="50" charset="-127"/>
                </a:defRPr>
              </a:lvl1pPr>
            </a:lstStyle>
            <a:p>
              <a:pPr algn="l" defTabSz="913590">
                <a:lnSpc>
                  <a:spcPct val="80000"/>
                </a:lnSpc>
              </a:pPr>
              <a:r>
                <a:rPr lang="en-US" altLang="ko-KR" sz="1800" b="1" dirty="0">
                  <a:solidFill>
                    <a:prstClr val="white"/>
                  </a:solidFill>
                  <a:latin typeface="Candara" pitchFamily="34" charset="0"/>
                  <a:ea typeface="HY견고딕" pitchFamily="18" charset="-127"/>
                </a:rPr>
                <a:t>Identify status and progress of projects including application and results.</a:t>
              </a:r>
              <a:endParaRPr lang="ko-KR" altLang="en-US" sz="1600" b="1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417316" y="2930889"/>
              <a:ext cx="2638939" cy="11818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0"/>
                </a:spcBef>
                <a:spcAft>
                  <a:spcPct val="0"/>
                </a:spcAft>
                <a:defRPr kumimoji="1" sz="900">
                  <a:ln>
                    <a:solidFill>
                      <a:srgbClr val="006699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  <a:cs typeface="굴림" pitchFamily="50" charset="-127"/>
                </a:defRPr>
              </a:lvl1pPr>
            </a:lstStyle>
            <a:p>
              <a:pPr algn="l" defTabSz="913590">
                <a:lnSpc>
                  <a:spcPct val="80000"/>
                </a:lnSpc>
              </a:pPr>
              <a:r>
                <a:rPr lang="en-US" altLang="ko-KR" sz="1800" b="1" dirty="0">
                  <a:solidFill>
                    <a:schemeClr val="bg1"/>
                  </a:solidFill>
                  <a:latin typeface="Candara" pitchFamily="34" charset="0"/>
                  <a:ea typeface="HY견고딕" pitchFamily="18" charset="-127"/>
                </a:rPr>
                <a:t>Enhanced efficiency in administrative works </a:t>
              </a:r>
            </a:p>
            <a:p>
              <a:pPr algn="l" defTabSz="913590">
                <a:lnSpc>
                  <a:spcPct val="80000"/>
                </a:lnSpc>
              </a:pPr>
              <a:r>
                <a:rPr lang="en-US" altLang="ko-KR" sz="1800" b="1" dirty="0">
                  <a:solidFill>
                    <a:schemeClr val="bg1"/>
                  </a:solidFill>
                  <a:latin typeface="Candara" pitchFamily="34" charset="0"/>
                  <a:ea typeface="HY견고딕" pitchFamily="18" charset="-127"/>
                </a:rPr>
                <a:t>through computerization </a:t>
              </a:r>
            </a:p>
            <a:p>
              <a:pPr algn="l" defTabSz="913590">
                <a:lnSpc>
                  <a:spcPct val="80000"/>
                </a:lnSpc>
              </a:pPr>
              <a:r>
                <a:rPr lang="en-US" altLang="ko-KR" sz="1800" b="1" dirty="0">
                  <a:solidFill>
                    <a:schemeClr val="bg1"/>
                  </a:solidFill>
                  <a:latin typeface="Candara" pitchFamily="34" charset="0"/>
                  <a:ea typeface="HY견고딕" pitchFamily="18" charset="-127"/>
                </a:rPr>
                <a:t>of the project</a:t>
              </a:r>
              <a:endParaRPr lang="ko-KR" altLang="en-US" sz="18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273998" y="2939578"/>
              <a:ext cx="2707166" cy="110799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0"/>
                </a:spcBef>
                <a:spcAft>
                  <a:spcPct val="0"/>
                </a:spcAft>
                <a:defRPr kumimoji="1" sz="900">
                  <a:ln>
                    <a:solidFill>
                      <a:srgbClr val="006699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  <a:cs typeface="굴림" pitchFamily="50" charset="-127"/>
                </a:defRPr>
              </a:lvl1pPr>
            </a:lstStyle>
            <a:p>
              <a:pPr algn="l" defTabSz="913590"/>
              <a:r>
                <a:rPr lang="en-US" altLang="ko-KR" sz="1800" b="1" dirty="0">
                  <a:solidFill>
                    <a:prstClr val="white"/>
                  </a:solidFill>
                  <a:latin typeface="Candara" pitchFamily="34" charset="0"/>
                  <a:ea typeface="HY견고딕" pitchFamily="18" charset="-127"/>
                </a:rPr>
                <a:t>Effective monitoring, management and analysis </a:t>
              </a:r>
            </a:p>
            <a:p>
              <a:pPr algn="l" defTabSz="913590"/>
              <a:r>
                <a:rPr lang="en-US" altLang="ko-KR" sz="1800" b="1" dirty="0">
                  <a:solidFill>
                    <a:prstClr val="white"/>
                  </a:solidFill>
                  <a:latin typeface="Candara" pitchFamily="34" charset="0"/>
                  <a:ea typeface="HY견고딕" pitchFamily="18" charset="-127"/>
                </a:rPr>
                <a:t>on progress and issues</a:t>
              </a:r>
              <a:endParaRPr lang="ko-KR" altLang="en-US" sz="1800" b="1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6" name="AutoShape 72"/>
            <p:cNvSpPr>
              <a:spLocks noChangeArrowheads="1"/>
            </p:cNvSpPr>
            <p:nvPr/>
          </p:nvSpPr>
          <p:spPr bwMode="auto">
            <a:xfrm rot="10800000" flipH="1">
              <a:off x="1733652" y="4001276"/>
              <a:ext cx="354671" cy="274789"/>
            </a:xfrm>
            <a:prstGeom prst="downArrow">
              <a:avLst>
                <a:gd name="adj1" fmla="val 60787"/>
                <a:gd name="adj2" fmla="val 47699"/>
              </a:avLst>
            </a:prstGeom>
            <a:gradFill flip="none" rotWithShape="1">
              <a:gsLst>
                <a:gs pos="0">
                  <a:srgbClr val="D2E2BE">
                    <a:alpha val="0"/>
                  </a:srgb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lIns="78239" tIns="39118" rIns="78239" bIns="39118" anchor="ctr"/>
            <a:lstStyle/>
            <a:p>
              <a:pPr algn="ctr" defTabSz="913590"/>
              <a:endParaRPr lang="ko-KR" altLang="ko-KR" sz="7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8" name="AutoShape 72"/>
            <p:cNvSpPr>
              <a:spLocks noChangeArrowheads="1"/>
            </p:cNvSpPr>
            <p:nvPr/>
          </p:nvSpPr>
          <p:spPr bwMode="auto">
            <a:xfrm rot="10800000" flipH="1">
              <a:off x="7412124" y="3965563"/>
              <a:ext cx="354671" cy="274789"/>
            </a:xfrm>
            <a:prstGeom prst="downArrow">
              <a:avLst>
                <a:gd name="adj1" fmla="val 60787"/>
                <a:gd name="adj2" fmla="val 47699"/>
              </a:avLst>
            </a:prstGeom>
            <a:gradFill flip="none" rotWithShape="1">
              <a:gsLst>
                <a:gs pos="0">
                  <a:srgbClr val="D2E2BE">
                    <a:alpha val="0"/>
                  </a:srgb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lIns="78239" tIns="39118" rIns="78239" bIns="39118" anchor="ctr"/>
            <a:lstStyle/>
            <a:p>
              <a:pPr algn="ctr" defTabSz="913590"/>
              <a:endParaRPr lang="ko-KR" altLang="ko-KR" sz="7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757525" y="2445194"/>
              <a:ext cx="2506153" cy="481552"/>
            </a:xfrm>
            <a:prstGeom prst="round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9118" rIns="0" bIns="39118" rtlCol="0"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defTabSz="91359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>
                  <a:ln w="0">
                    <a:solidFill>
                      <a:srgbClr val="0B4355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  <a:cs typeface="나눔바른고딕"/>
                </a:rPr>
                <a:t>Farmer</a:t>
              </a: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3357554" y="2445194"/>
              <a:ext cx="2698701" cy="481552"/>
            </a:xfrm>
            <a:prstGeom prst="round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9118" rIns="0" bIns="39118" rtlCol="0"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defTabSz="91359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>
                  <a:ln w="0">
                    <a:solidFill>
                      <a:srgbClr val="0B4355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  <a:cs typeface="나눔바른고딕"/>
                </a:rPr>
                <a:t>Implementing Agency</a:t>
              </a:r>
            </a:p>
            <a:p>
              <a:pPr algn="ctr" defTabSz="91359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500" b="1" dirty="0">
                  <a:ln w="0">
                    <a:solidFill>
                      <a:srgbClr val="0B4355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  <a:cs typeface="나눔바른고딕"/>
                </a:rPr>
                <a:t>(Local Governments)</a:t>
              </a:r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6208520" y="2445194"/>
              <a:ext cx="2790020" cy="481552"/>
            </a:xfrm>
            <a:prstGeom prst="round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9118" rIns="0" bIns="39118" rtlCol="0"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defTabSz="91359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ln w="0">
                    <a:solidFill>
                      <a:srgbClr val="0B4355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  <a:cs typeface="나눔바른고딕"/>
                </a:rPr>
                <a:t>Ministry of Agriculture, Food </a:t>
              </a:r>
            </a:p>
            <a:p>
              <a:pPr algn="ctr" defTabSz="91359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ln w="0">
                    <a:solidFill>
                      <a:srgbClr val="0B4355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  <a:cs typeface="나눔바른고딕"/>
                </a:rPr>
                <a:t>and Rural Affairs</a:t>
              </a:r>
            </a:p>
          </p:txBody>
        </p:sp>
        <p:grpSp>
          <p:nvGrpSpPr>
            <p:cNvPr id="75" name="그룹 74"/>
            <p:cNvGrpSpPr/>
            <p:nvPr/>
          </p:nvGrpSpPr>
          <p:grpSpPr>
            <a:xfrm>
              <a:off x="723323" y="4132678"/>
              <a:ext cx="8257842" cy="1974376"/>
              <a:chOff x="227374" y="4308669"/>
              <a:chExt cx="8595132" cy="1974376"/>
            </a:xfrm>
          </p:grpSpPr>
          <p:pic>
            <p:nvPicPr>
              <p:cNvPr id="76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613" y="4653136"/>
                <a:ext cx="2885893" cy="158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613" y="4707873"/>
                <a:ext cx="2786063" cy="1575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8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9200" y="4667226"/>
                <a:ext cx="2837638" cy="158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686" y="4802879"/>
                <a:ext cx="2786063" cy="1385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972" y="4653136"/>
                <a:ext cx="2608517" cy="158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74" y="4799186"/>
                <a:ext cx="2593114" cy="1438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" name="AutoShape 112"/>
              <p:cNvSpPr>
                <a:spLocks noChangeArrowheads="1"/>
              </p:cNvSpPr>
              <p:nvPr/>
            </p:nvSpPr>
            <p:spPr bwMode="auto">
              <a:xfrm>
                <a:off x="354999" y="4308669"/>
                <a:ext cx="2417626" cy="4616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913590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dirty="0">
                    <a:ln>
                      <a:solidFill>
                        <a:srgbClr val="006699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Farmer’s Demand</a:t>
                </a:r>
                <a:endParaRPr kumimoji="1" lang="ko-KR" altLang="en-US" sz="1600" dirty="0">
                  <a:ln>
                    <a:solidFill>
                      <a:srgbClr val="006699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  <p:sp>
            <p:nvSpPr>
              <p:cNvPr id="83" name="AutoShape 112"/>
              <p:cNvSpPr>
                <a:spLocks noChangeArrowheads="1"/>
              </p:cNvSpPr>
              <p:nvPr/>
            </p:nvSpPr>
            <p:spPr bwMode="auto">
              <a:xfrm>
                <a:off x="3113230" y="4385824"/>
                <a:ext cx="2544054" cy="34623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913590" fontAlgn="base" latinLnBrk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500" dirty="0">
                    <a:ln>
                      <a:solidFill>
                        <a:srgbClr val="006699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Local Government’s </a:t>
                </a:r>
                <a:endParaRPr kumimoji="1" lang="ko-KR" altLang="en-US" sz="1500" dirty="0">
                  <a:ln>
                    <a:solidFill>
                      <a:srgbClr val="006699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  <p:sp>
            <p:nvSpPr>
              <p:cNvPr id="84" name="AutoShape 112"/>
              <p:cNvSpPr>
                <a:spLocks noChangeArrowheads="1"/>
              </p:cNvSpPr>
              <p:nvPr/>
            </p:nvSpPr>
            <p:spPr bwMode="auto">
              <a:xfrm>
                <a:off x="6140047" y="4336173"/>
                <a:ext cx="2417626" cy="4616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913590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dirty="0">
                    <a:ln>
                      <a:solidFill>
                        <a:srgbClr val="006699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MAFRA’s Demand</a:t>
                </a:r>
                <a:endParaRPr kumimoji="1" lang="ko-KR" altLang="en-US" sz="1600" dirty="0">
                  <a:ln>
                    <a:solidFill>
                      <a:srgbClr val="006699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  <p:sp>
          <p:nvSpPr>
            <p:cNvPr id="107" name="AutoShape 72"/>
            <p:cNvSpPr>
              <a:spLocks noChangeArrowheads="1"/>
            </p:cNvSpPr>
            <p:nvPr/>
          </p:nvSpPr>
          <p:spPr bwMode="auto">
            <a:xfrm rot="10800000" flipH="1">
              <a:off x="4632356" y="4001277"/>
              <a:ext cx="354671" cy="274789"/>
            </a:xfrm>
            <a:prstGeom prst="downArrow">
              <a:avLst>
                <a:gd name="adj1" fmla="val 60787"/>
                <a:gd name="adj2" fmla="val 47699"/>
              </a:avLst>
            </a:prstGeom>
            <a:gradFill flip="none" rotWithShape="1">
              <a:gsLst>
                <a:gs pos="0">
                  <a:srgbClr val="D2E2BE">
                    <a:alpha val="0"/>
                  </a:srgbClr>
                </a:gs>
                <a:gs pos="100000">
                  <a:srgbClr val="00B0F0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lIns="78239" tIns="39118" rIns="78239" bIns="39118" anchor="ctr"/>
            <a:lstStyle/>
            <a:p>
              <a:pPr algn="ctr" defTabSz="913590"/>
              <a:endParaRPr lang="ko-KR" altLang="ko-KR" sz="7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68" name="Group 148"/>
          <p:cNvGrpSpPr>
            <a:grpSpLocks/>
          </p:cNvGrpSpPr>
          <p:nvPr/>
        </p:nvGrpSpPr>
        <p:grpSpPr bwMode="auto">
          <a:xfrm>
            <a:off x="-292397" y="476671"/>
            <a:ext cx="1006319" cy="4466440"/>
            <a:chOff x="133" y="860"/>
            <a:chExt cx="269" cy="3848"/>
          </a:xfrm>
        </p:grpSpPr>
        <p:sp>
          <p:nvSpPr>
            <p:cNvPr id="69" name="Freeform 222"/>
            <p:cNvSpPr>
              <a:spLocks/>
            </p:cNvSpPr>
            <p:nvPr/>
          </p:nvSpPr>
          <p:spPr bwMode="auto">
            <a:xfrm rot="16200000">
              <a:off x="-271" y="1266"/>
              <a:ext cx="1079" cy="267"/>
            </a:xfrm>
            <a:custGeom>
              <a:avLst/>
              <a:gdLst>
                <a:gd name="T0" fmla="*/ 0 w 1792"/>
                <a:gd name="T1" fmla="*/ 428783504 h 292"/>
                <a:gd name="T2" fmla="*/ 14125646 w 1792"/>
                <a:gd name="T3" fmla="*/ 428783504 h 292"/>
                <a:gd name="T4" fmla="*/ 14125646 w 1792"/>
                <a:gd name="T5" fmla="*/ 0 h 292"/>
                <a:gd name="T6" fmla="*/ 14125646 w 1792"/>
                <a:gd name="T7" fmla="*/ 428783504 h 292"/>
                <a:gd name="T8" fmla="*/ 0 w 1792"/>
                <a:gd name="T9" fmla="*/ 428783504 h 292"/>
                <a:gd name="T10" fmla="*/ 0 w 1792"/>
                <a:gd name="T11" fmla="*/ 428783504 h 2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2"/>
                <a:gd name="T19" fmla="*/ 0 h 292"/>
                <a:gd name="T20" fmla="*/ 1792 w 1792"/>
                <a:gd name="T21" fmla="*/ 292 h 2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2" h="292">
                  <a:moveTo>
                    <a:pt x="0" y="292"/>
                  </a:moveTo>
                  <a:lnTo>
                    <a:pt x="1792" y="292"/>
                  </a:lnTo>
                  <a:lnTo>
                    <a:pt x="1544" y="0"/>
                  </a:lnTo>
                  <a:lnTo>
                    <a:pt x="1544" y="80"/>
                  </a:lnTo>
                  <a:lnTo>
                    <a:pt x="0" y="8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5400" dir="16200000" algn="ctr" rotWithShape="0">
                <a:srgbClr val="FFFFFF"/>
              </a:outerShdw>
            </a:effectLst>
          </p:spPr>
          <p:txBody>
            <a:bodyPr anchor="ctr"/>
            <a:lstStyle/>
            <a:p>
              <a:pPr algn="ctr" defTabSz="913590" latinLnBrk="0">
                <a:spcBef>
                  <a:spcPct val="10000"/>
                </a:spcBef>
                <a:defRPr/>
              </a:pPr>
              <a:endParaRPr lang="ko-KR" altLang="en-US" sz="1600" b="1" kern="0" dirty="0">
                <a:solidFill>
                  <a:srgbClr val="FFFFFF"/>
                </a:solidFill>
                <a:latin typeface="Candara" pitchFamily="34" charset="0"/>
                <a:ea typeface="HY견고딕" pitchFamily="18" charset="-127"/>
              </a:endParaRPr>
            </a:p>
          </p:txBody>
        </p:sp>
        <p:sp>
          <p:nvSpPr>
            <p:cNvPr id="70" name="Freeform 226"/>
            <p:cNvSpPr>
              <a:spLocks/>
            </p:cNvSpPr>
            <p:nvPr/>
          </p:nvSpPr>
          <p:spPr bwMode="auto">
            <a:xfrm rot="16200000">
              <a:off x="-431" y="2401"/>
              <a:ext cx="1395" cy="267"/>
            </a:xfrm>
            <a:custGeom>
              <a:avLst/>
              <a:gdLst>
                <a:gd name="T0" fmla="*/ 0 w 1792"/>
                <a:gd name="T1" fmla="*/ 428783504 h 292"/>
                <a:gd name="T2" fmla="*/ 13939076 w 1792"/>
                <a:gd name="T3" fmla="*/ 428783504 h 292"/>
                <a:gd name="T4" fmla="*/ 13939076 w 1792"/>
                <a:gd name="T5" fmla="*/ 0 h 292"/>
                <a:gd name="T6" fmla="*/ 13939076 w 1792"/>
                <a:gd name="T7" fmla="*/ 428783504 h 292"/>
                <a:gd name="T8" fmla="*/ 0 w 1792"/>
                <a:gd name="T9" fmla="*/ 428783504 h 292"/>
                <a:gd name="T10" fmla="*/ 0 w 1792"/>
                <a:gd name="T11" fmla="*/ 428783504 h 2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2"/>
                <a:gd name="T19" fmla="*/ 0 h 292"/>
                <a:gd name="T20" fmla="*/ 1792 w 1792"/>
                <a:gd name="T21" fmla="*/ 292 h 2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2" h="292">
                  <a:moveTo>
                    <a:pt x="0" y="292"/>
                  </a:moveTo>
                  <a:lnTo>
                    <a:pt x="1792" y="292"/>
                  </a:lnTo>
                  <a:lnTo>
                    <a:pt x="1544" y="0"/>
                  </a:lnTo>
                  <a:lnTo>
                    <a:pt x="1544" y="80"/>
                  </a:lnTo>
                  <a:lnTo>
                    <a:pt x="0" y="8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D3D3D3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5400" dir="16200000" algn="ctr" rotWithShape="0">
                <a:srgbClr val="FFFFFF"/>
              </a:outerShdw>
            </a:effectLst>
          </p:spPr>
          <p:txBody>
            <a:bodyPr anchor="ctr"/>
            <a:lstStyle/>
            <a:p>
              <a:pPr algn="ctr" defTabSz="913590" latinLnBrk="0">
                <a:spcBef>
                  <a:spcPct val="10000"/>
                </a:spcBef>
                <a:defRPr/>
              </a:pPr>
              <a:endParaRPr lang="ko-KR" altLang="en-US" sz="1600" b="1" kern="0" dirty="0">
                <a:solidFill>
                  <a:srgbClr val="FFFFFF"/>
                </a:solidFill>
                <a:latin typeface="Candara" pitchFamily="34" charset="0"/>
                <a:ea typeface="HY견고딕" pitchFamily="18" charset="-127"/>
              </a:endParaRPr>
            </a:p>
          </p:txBody>
        </p:sp>
        <p:sp>
          <p:nvSpPr>
            <p:cNvPr id="71" name="Freeform 227"/>
            <p:cNvSpPr>
              <a:spLocks/>
            </p:cNvSpPr>
            <p:nvPr/>
          </p:nvSpPr>
          <p:spPr bwMode="auto">
            <a:xfrm>
              <a:off x="133" y="3082"/>
              <a:ext cx="269" cy="1626"/>
            </a:xfrm>
            <a:custGeom>
              <a:avLst/>
              <a:gdLst>
                <a:gd name="T0" fmla="*/ 46075699 w 333"/>
                <a:gd name="T1" fmla="*/ 4191157 h 1447"/>
                <a:gd name="T2" fmla="*/ 46075699 w 333"/>
                <a:gd name="T3" fmla="*/ 0 h 1447"/>
                <a:gd name="T4" fmla="*/ 0 w 333"/>
                <a:gd name="T5" fmla="*/ 4191157 h 1447"/>
                <a:gd name="T6" fmla="*/ 46075699 w 333"/>
                <a:gd name="T7" fmla="*/ 4191157 h 1447"/>
                <a:gd name="T8" fmla="*/ 46075699 w 333"/>
                <a:gd name="T9" fmla="*/ 4191157 h 1447"/>
                <a:gd name="T10" fmla="*/ 46075699 w 333"/>
                <a:gd name="T11" fmla="*/ 4191157 h 1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3"/>
                <a:gd name="T19" fmla="*/ 0 h 1447"/>
                <a:gd name="T20" fmla="*/ 333 w 333"/>
                <a:gd name="T21" fmla="*/ 1447 h 1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3" h="1447">
                  <a:moveTo>
                    <a:pt x="333" y="1447"/>
                  </a:moveTo>
                  <a:lnTo>
                    <a:pt x="331" y="0"/>
                  </a:lnTo>
                  <a:lnTo>
                    <a:pt x="0" y="249"/>
                  </a:lnTo>
                  <a:lnTo>
                    <a:pt x="91" y="249"/>
                  </a:lnTo>
                  <a:lnTo>
                    <a:pt x="88" y="1447"/>
                  </a:lnTo>
                  <a:lnTo>
                    <a:pt x="333" y="1447"/>
                  </a:lnTo>
                  <a:close/>
                </a:path>
              </a:pathLst>
            </a:custGeom>
            <a:solidFill>
              <a:srgbClr val="E2E2E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5400" dir="16200000" algn="ctr" rotWithShape="0">
                <a:srgbClr val="FFFFFF"/>
              </a:outerShdw>
            </a:effectLst>
          </p:spPr>
          <p:txBody>
            <a:bodyPr anchor="ctr"/>
            <a:lstStyle/>
            <a:p>
              <a:pPr algn="ctr" defTabSz="913590" latinLnBrk="0">
                <a:spcBef>
                  <a:spcPct val="10000"/>
                </a:spcBef>
                <a:defRPr/>
              </a:pPr>
              <a:endParaRPr lang="ko-KR" altLang="en-US" sz="1600" b="1" kern="0" dirty="0">
                <a:solidFill>
                  <a:srgbClr val="FFFFFF"/>
                </a:solidFill>
                <a:latin typeface="Candara" pitchFamily="34" charset="0"/>
                <a:ea typeface="HY견고딕" pitchFamily="18" charset="-127"/>
              </a:endParaRPr>
            </a:p>
          </p:txBody>
        </p:sp>
        <p:sp>
          <p:nvSpPr>
            <p:cNvPr id="72" name="Text Box 223"/>
            <p:cNvSpPr txBox="1">
              <a:spLocks noChangeArrowheads="1"/>
            </p:cNvSpPr>
            <p:nvPr/>
          </p:nvSpPr>
          <p:spPr bwMode="auto">
            <a:xfrm>
              <a:off x="230" y="1297"/>
              <a:ext cx="142" cy="42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0"/>
                </a:spcBef>
                <a:spcAft>
                  <a:spcPct val="0"/>
                </a:spcAft>
                <a:defRPr kumimoji="1" sz="1400">
                  <a:ln>
                    <a:solidFill>
                      <a:srgbClr val="006699">
                        <a:alpha val="0"/>
                      </a:srgbClr>
                    </a:solidFill>
                  </a:ln>
                  <a:latin typeface="Rix고딕 EB" panose="02020603020101020101" pitchFamily="18" charset="-127"/>
                  <a:ea typeface="Rix고딕 EB" panose="02020603020101020101" pitchFamily="18" charset="-127"/>
                  <a:cs typeface="굴림" pitchFamily="50" charset="-127"/>
                </a:defRPr>
              </a:lvl1pPr>
            </a:lstStyle>
            <a:p>
              <a:pPr defTabSz="913590"/>
              <a:r>
                <a:rPr lang="en-US" altLang="ko-KR" sz="1600" b="1" dirty="0">
                  <a:solidFill>
                    <a:prstClr val="black"/>
                  </a:solidFill>
                  <a:latin typeface="Candara" pitchFamily="34" charset="0"/>
                  <a:ea typeface="HY견고딕" pitchFamily="18" charset="-127"/>
                </a:rPr>
                <a:t>Objective</a:t>
              </a:r>
              <a:endParaRPr lang="ko-KR" altLang="en-US" sz="1600" b="1" dirty="0">
                <a:solidFill>
                  <a:prstClr val="black"/>
                </a:solidFill>
                <a:latin typeface="Candara" pitchFamily="34" charset="0"/>
                <a:ea typeface="HY견고딕" pitchFamily="18" charset="-127"/>
              </a:endParaRPr>
            </a:p>
          </p:txBody>
        </p:sp>
        <p:sp>
          <p:nvSpPr>
            <p:cNvPr id="73" name="Text Box 228"/>
            <p:cNvSpPr txBox="1">
              <a:spLocks noChangeArrowheads="1"/>
            </p:cNvSpPr>
            <p:nvPr/>
          </p:nvSpPr>
          <p:spPr bwMode="auto">
            <a:xfrm>
              <a:off x="216" y="3502"/>
              <a:ext cx="186" cy="42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0"/>
                </a:spcBef>
                <a:spcAft>
                  <a:spcPct val="0"/>
                </a:spcAft>
                <a:defRPr kumimoji="1" sz="1600">
                  <a:ln>
                    <a:solidFill>
                      <a:srgbClr val="006699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굴림" pitchFamily="50" charset="-127"/>
                </a:defRPr>
              </a:lvl1pPr>
            </a:lstStyle>
            <a:p>
              <a:pPr defTabSz="913590"/>
              <a:r>
                <a:rPr lang="en-US" altLang="ko-KR" b="1" dirty="0">
                  <a:solidFill>
                    <a:prstClr val="black"/>
                  </a:solidFill>
                  <a:latin typeface="Candara" pitchFamily="34" charset="0"/>
                  <a:ea typeface="HY견고딕" pitchFamily="18" charset="-127"/>
                </a:rPr>
                <a:t>Back-ground</a:t>
              </a:r>
              <a:endParaRPr lang="ko-KR" altLang="en-US" b="1" dirty="0">
                <a:solidFill>
                  <a:prstClr val="black"/>
                </a:solidFill>
                <a:latin typeface="Candara" pitchFamily="34" charset="0"/>
                <a:ea typeface="HY견고딕" pitchFamily="18" charset="-127"/>
              </a:endParaRPr>
            </a:p>
          </p:txBody>
        </p:sp>
        <p:sp>
          <p:nvSpPr>
            <p:cNvPr id="74" name="Text Box 229"/>
            <p:cNvSpPr txBox="1">
              <a:spLocks noChangeArrowheads="1"/>
            </p:cNvSpPr>
            <p:nvPr/>
          </p:nvSpPr>
          <p:spPr bwMode="auto">
            <a:xfrm>
              <a:off x="230" y="2186"/>
              <a:ext cx="142" cy="63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algn="ctr" fontAlgn="base" latinLnBrk="0">
                <a:spcBef>
                  <a:spcPct val="0"/>
                </a:spcBef>
                <a:spcAft>
                  <a:spcPct val="0"/>
                </a:spcAft>
                <a:defRPr kumimoji="1" sz="1400">
                  <a:ln>
                    <a:solidFill>
                      <a:srgbClr val="006699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굴림" pitchFamily="50" charset="-127"/>
                </a:defRPr>
              </a:lvl1pPr>
            </a:lstStyle>
            <a:p>
              <a:pPr defTabSz="913590"/>
              <a:endParaRPr lang="en-US" altLang="ko-KR" sz="1600" b="1" dirty="0">
                <a:solidFill>
                  <a:prstClr val="black"/>
                </a:solidFill>
                <a:latin typeface="Candara" pitchFamily="34" charset="0"/>
                <a:ea typeface="HY견고딕" pitchFamily="18" charset="-127"/>
              </a:endParaRPr>
            </a:p>
            <a:p>
              <a:pPr defTabSz="913590"/>
              <a:r>
                <a:rPr lang="en-US" altLang="ko-KR" sz="1600" b="1" dirty="0" err="1">
                  <a:solidFill>
                    <a:prstClr val="black"/>
                  </a:solidFill>
                  <a:latin typeface="Candara" pitchFamily="34" charset="0"/>
                  <a:ea typeface="HY견고딕" pitchFamily="18" charset="-127"/>
                </a:rPr>
                <a:t>Direc-tion</a:t>
              </a:r>
              <a:endParaRPr lang="ko-KR" altLang="en-US" sz="1600" b="1" dirty="0">
                <a:solidFill>
                  <a:prstClr val="black"/>
                </a:solidFill>
                <a:latin typeface="Candara" pitchFamily="34" charset="0"/>
                <a:ea typeface="HY견고딕" pitchFamily="18" charset="-127"/>
              </a:endParaRPr>
            </a:p>
          </p:txBody>
        </p:sp>
      </p:grpSp>
      <p:sp>
        <p:nvSpPr>
          <p:cNvPr id="4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60432" y="104903"/>
            <a:ext cx="586868" cy="273844"/>
          </a:xfrm>
        </p:spPr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661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78"/>
          <p:cNvSpPr/>
          <p:nvPr/>
        </p:nvSpPr>
        <p:spPr>
          <a:xfrm>
            <a:off x="95173" y="755233"/>
            <a:ext cx="5297487" cy="2086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272423" y="263533"/>
            <a:ext cx="6009870" cy="4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6" tIns="45692" rIns="91386" bIns="45692">
            <a:spAutoFit/>
          </a:bodyPr>
          <a:lstStyle/>
          <a:p>
            <a:pPr defTabSz="913860">
              <a:lnSpc>
                <a:spcPct val="90000"/>
              </a:lnSpc>
              <a:defRPr/>
            </a:pPr>
            <a:r>
              <a:rPr lang="en-US" altLang="ko-KR" sz="2400" kern="0" dirty="0">
                <a:ln>
                  <a:solidFill>
                    <a:prstClr val="white">
                      <a:alpha val="5000"/>
                    </a:prstClr>
                  </a:solidFill>
                </a:ln>
                <a:latin typeface="HY견고딕" pitchFamily="18" charset="-127"/>
                <a:ea typeface="HY견고딕" pitchFamily="18" charset="-127"/>
              </a:rPr>
              <a:t>1.3</a:t>
            </a:r>
            <a:r>
              <a:rPr lang="en-US" altLang="ko-KR" sz="2400" kern="0" dirty="0">
                <a:ln>
                  <a:solidFill>
                    <a:prstClr val="white">
                      <a:alpha val="5000"/>
                    </a:prstClr>
                  </a:solidFill>
                </a:ln>
                <a:gradFill flip="none" rotWithShape="1">
                  <a:gsLst>
                    <a:gs pos="0">
                      <a:srgbClr val="19614E">
                        <a:shade val="30000"/>
                        <a:satMod val="115000"/>
                      </a:srgbClr>
                    </a:gs>
                    <a:gs pos="50000">
                      <a:srgbClr val="19614E">
                        <a:shade val="67500"/>
                        <a:satMod val="115000"/>
                      </a:srgbClr>
                    </a:gs>
                    <a:gs pos="100000">
                      <a:srgbClr val="19614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Reporting on the Progress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경과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kern="0" dirty="0">
              <a:ln>
                <a:solidFill>
                  <a:prstClr val="white">
                    <a:alpha val="5000"/>
                  </a:prstClr>
                </a:solidFill>
              </a:ln>
              <a:gradFill flip="none" rotWithShape="1">
                <a:gsLst>
                  <a:gs pos="0">
                    <a:srgbClr val="19614E">
                      <a:shade val="30000"/>
                      <a:satMod val="115000"/>
                    </a:srgbClr>
                  </a:gs>
                  <a:gs pos="50000">
                    <a:srgbClr val="19614E">
                      <a:shade val="67500"/>
                      <a:satMod val="115000"/>
                    </a:srgbClr>
                  </a:gs>
                  <a:gs pos="100000">
                    <a:srgbClr val="19614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22"/>
          <p:cNvGrpSpPr/>
          <p:nvPr/>
        </p:nvGrpSpPr>
        <p:grpSpPr>
          <a:xfrm>
            <a:off x="8746848" y="502735"/>
            <a:ext cx="328704" cy="70798"/>
            <a:chOff x="3139683" y="188640"/>
            <a:chExt cx="1253716" cy="360040"/>
          </a:xfrm>
        </p:grpSpPr>
        <p:sp>
          <p:nvSpPr>
            <p:cNvPr id="24" name="직사각형 23"/>
            <p:cNvSpPr/>
            <p:nvPr/>
          </p:nvSpPr>
          <p:spPr>
            <a:xfrm>
              <a:off x="3139683" y="188640"/>
              <a:ext cx="360040" cy="360040"/>
            </a:xfrm>
            <a:prstGeom prst="rect">
              <a:avLst/>
            </a:prstGeom>
            <a:solidFill>
              <a:srgbClr val="F189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60"/>
              <a:endParaRPr lang="ko-KR" altLang="en-US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586521" y="188640"/>
              <a:ext cx="360040" cy="360040"/>
            </a:xfrm>
            <a:prstGeom prst="rect">
              <a:avLst/>
            </a:prstGeom>
            <a:solidFill>
              <a:srgbClr val="FFC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60"/>
              <a:endParaRPr lang="ko-KR" altLang="en-US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033359" y="188640"/>
              <a:ext cx="360040" cy="360040"/>
            </a:xfrm>
            <a:prstGeom prst="rect">
              <a:avLst/>
            </a:prstGeom>
            <a:solidFill>
              <a:srgbClr val="5DB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60"/>
              <a:endParaRPr lang="ko-KR" altLang="en-US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3011667" y="3665904"/>
            <a:ext cx="2843533" cy="444541"/>
          </a:xfrm>
          <a:prstGeom prst="rect">
            <a:avLst/>
          </a:prstGeom>
          <a:solidFill>
            <a:srgbClr val="0075CC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  <a:scene3d>
              <a:camera prst="orthographicFront"/>
              <a:lightRig rig="threePt" dir="t"/>
            </a:scene3d>
            <a:sp3d prstMaterial="matte">
              <a:bevelT w="0" h="0"/>
            </a:sp3d>
          </a:bodyPr>
          <a:lstStyle/>
          <a:p>
            <a:pPr algn="ctr" defTabSz="1067115"/>
            <a:r>
              <a:rPr lang="en-US" altLang="ko-KR" sz="14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Establishment of Integrated Management System(105</a:t>
            </a:r>
            <a:r>
              <a:rPr lang="en-US" altLang="ko-KR" sz="14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types)</a:t>
            </a:r>
            <a:endParaRPr lang="ko-KR" altLang="en-US" sz="1400" spc="-108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9" name="평행 사변형 68"/>
          <p:cNvSpPr/>
          <p:nvPr/>
        </p:nvSpPr>
        <p:spPr bwMode="auto">
          <a:xfrm>
            <a:off x="2857108" y="3481962"/>
            <a:ext cx="3042584" cy="122525"/>
          </a:xfrm>
          <a:prstGeom prst="parallelogram">
            <a:avLst>
              <a:gd name="adj" fmla="val 0"/>
            </a:avLst>
          </a:prstGeom>
          <a:solidFill>
            <a:srgbClr val="75C5FB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1067115"/>
            <a:endParaRPr kumimoji="1" lang="ko-KR" altLang="en-US" sz="1400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0" name="평행 사변형 69"/>
          <p:cNvSpPr/>
          <p:nvPr/>
        </p:nvSpPr>
        <p:spPr bwMode="auto">
          <a:xfrm>
            <a:off x="5730732" y="2594055"/>
            <a:ext cx="3344820" cy="122271"/>
          </a:xfrm>
          <a:prstGeom prst="parallelogram">
            <a:avLst>
              <a:gd name="adj" fmla="val 0"/>
            </a:avLst>
          </a:prstGeom>
          <a:pattFill prst="wdUpDiag">
            <a:fgClr>
              <a:srgbClr val="0065B8"/>
            </a:fgClr>
            <a:bgClr>
              <a:srgbClr val="005DA2"/>
            </a:bgClr>
          </a:pattFill>
          <a:ln w="6350" cap="rnd" cmpd="sng" algn="ctr">
            <a:noFill/>
            <a:prstDash val="solid"/>
            <a:headEnd type="none" w="sm" len="sm"/>
            <a:tailEnd type="none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indent="-180869" algn="ctr" defTabSz="913860">
              <a:lnSpc>
                <a:spcPct val="80000"/>
              </a:lnSpc>
              <a:spcBef>
                <a:spcPts val="34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</a:pPr>
            <a:endParaRPr lang="ko-KR" altLang="en-US" sz="1600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1" name="평행 사변형 70"/>
          <p:cNvSpPr/>
          <p:nvPr/>
        </p:nvSpPr>
        <p:spPr bwMode="auto">
          <a:xfrm>
            <a:off x="87212" y="4137924"/>
            <a:ext cx="2865022" cy="122525"/>
          </a:xfrm>
          <a:prstGeom prst="parallelogram">
            <a:avLst>
              <a:gd name="adj" fmla="val 0"/>
            </a:avLst>
          </a:prstGeom>
          <a:solidFill>
            <a:srgbClr val="75C5FB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1067115"/>
            <a:endParaRPr kumimoji="1" lang="ko-KR" altLang="en-US" sz="1400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2" name="평행 사변형 71"/>
          <p:cNvSpPr/>
          <p:nvPr/>
        </p:nvSpPr>
        <p:spPr bwMode="auto">
          <a:xfrm rot="5400000">
            <a:off x="2512857" y="3800775"/>
            <a:ext cx="778485" cy="140863"/>
          </a:xfrm>
          <a:prstGeom prst="parallelogram">
            <a:avLst>
              <a:gd name="adj" fmla="val 10662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indent="-180869" algn="ctr" defTabSz="913860">
              <a:lnSpc>
                <a:spcPct val="80000"/>
              </a:lnSpc>
              <a:spcBef>
                <a:spcPts val="34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</a:pPr>
            <a:endParaRPr lang="ko-KR" altLang="en-US" sz="1600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3" name="평행 사변형 72"/>
          <p:cNvSpPr/>
          <p:nvPr/>
        </p:nvSpPr>
        <p:spPr bwMode="auto">
          <a:xfrm rot="5400000">
            <a:off x="5297350" y="3027443"/>
            <a:ext cx="1010428" cy="143662"/>
          </a:xfrm>
          <a:prstGeom prst="parallelogram">
            <a:avLst>
              <a:gd name="adj" fmla="val 10662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indent="-180869" algn="ctr" defTabSz="913860">
              <a:lnSpc>
                <a:spcPct val="80000"/>
              </a:lnSpc>
              <a:spcBef>
                <a:spcPts val="34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</a:pPr>
            <a:endParaRPr lang="ko-KR" altLang="en-US" sz="1600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95172" y="4353948"/>
            <a:ext cx="2857062" cy="444541"/>
          </a:xfrm>
          <a:prstGeom prst="rect">
            <a:avLst/>
          </a:prstGeom>
          <a:solidFill>
            <a:srgbClr val="0075CC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  <a:scene3d>
              <a:camera prst="orthographicFront"/>
              <a:lightRig rig="threePt" dir="t"/>
            </a:scene3d>
            <a:sp3d prstMaterial="matte">
              <a:bevelT w="0" h="0"/>
            </a:sp3d>
          </a:bodyPr>
          <a:lstStyle/>
          <a:p>
            <a:pPr algn="ctr" defTabSz="1067115"/>
            <a:r>
              <a:rPr lang="en-US" altLang="ko-KR" sz="14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Establishment of project support </a:t>
            </a:r>
          </a:p>
          <a:p>
            <a:pPr algn="ctr" defTabSz="1067115"/>
            <a:r>
              <a:rPr lang="en-US" altLang="ko-KR" sz="14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system  in </a:t>
            </a:r>
            <a:r>
              <a:rPr lang="en-US" altLang="ko-KR" sz="1400" spc="-108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AgriX</a:t>
            </a:r>
            <a:r>
              <a:rPr lang="en-US" altLang="ko-KR" sz="14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(40 types)</a:t>
            </a:r>
            <a:endParaRPr lang="ko-KR" altLang="en-US" sz="1400" spc="-108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5" name="그룹 74"/>
          <p:cNvGrpSpPr/>
          <p:nvPr/>
        </p:nvGrpSpPr>
        <p:grpSpPr>
          <a:xfrm>
            <a:off x="2478940" y="3558034"/>
            <a:ext cx="253078" cy="44948"/>
            <a:chOff x="1670703" y="5716161"/>
            <a:chExt cx="253078" cy="59930"/>
          </a:xfrm>
        </p:grpSpPr>
        <p:sp>
          <p:nvSpPr>
            <p:cNvPr id="76" name="자유형 75"/>
            <p:cNvSpPr/>
            <p:nvPr/>
          </p:nvSpPr>
          <p:spPr bwMode="auto">
            <a:xfrm rot="2700000">
              <a:off x="1866291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자유형 76"/>
            <p:cNvSpPr/>
            <p:nvPr/>
          </p:nvSpPr>
          <p:spPr bwMode="auto">
            <a:xfrm rot="2700000">
              <a:off x="1767277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자유형 77"/>
            <p:cNvSpPr/>
            <p:nvPr/>
          </p:nvSpPr>
          <p:spPr bwMode="auto">
            <a:xfrm rot="2700000">
              <a:off x="1668264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88" name="직사각형 87"/>
          <p:cNvSpPr/>
          <p:nvPr/>
        </p:nvSpPr>
        <p:spPr>
          <a:xfrm>
            <a:off x="5940342" y="2758837"/>
            <a:ext cx="3088012" cy="384418"/>
          </a:xfrm>
          <a:prstGeom prst="rect">
            <a:avLst/>
          </a:prstGeom>
          <a:solidFill>
            <a:srgbClr val="003A7A"/>
          </a:solidFill>
          <a:ln w="6350" cap="rnd" cmpd="sng" algn="ctr">
            <a:noFill/>
            <a:prstDash val="solid"/>
            <a:headEnd type="none" w="sm" len="sm"/>
            <a:tailEnd type="none" w="sm" len="sm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  <a:scene3d>
              <a:camera prst="orthographicFront"/>
              <a:lightRig rig="threePt" dir="t"/>
            </a:scene3d>
            <a:sp3d prstMaterial="matte">
              <a:bevelT w="0" h="0"/>
            </a:sp3d>
          </a:bodyPr>
          <a:lstStyle/>
          <a:p>
            <a:pPr algn="ctr" defTabSz="1067115"/>
            <a:r>
              <a:rPr lang="en-US" altLang="ko-KR" sz="14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Enhanced transparency </a:t>
            </a:r>
          </a:p>
          <a:p>
            <a:pPr algn="ctr" defTabSz="1067115"/>
            <a:r>
              <a:rPr lang="en-US" altLang="ko-KR" sz="1400" spc="-108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and work efficiency</a:t>
            </a:r>
            <a:endParaRPr lang="ko-KR" altLang="en-US" sz="1400" spc="-108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5874397" y="3144913"/>
            <a:ext cx="3201161" cy="246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ctr" defTabSz="913860"/>
            <a:endParaRPr lang="ko-KR" altLang="en-US" sz="130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134023" y="3718072"/>
            <a:ext cx="2591525" cy="523164"/>
          </a:xfrm>
          <a:prstGeom prst="rect">
            <a:avLst/>
          </a:prstGeom>
        </p:spPr>
        <p:txBody>
          <a:bodyPr wrap="square" lIns="91386" tIns="45692" rIns="91386" bIns="45692">
            <a:spAutoFit/>
          </a:bodyPr>
          <a:lstStyle/>
          <a:p>
            <a:pPr algn="ctr" defTabSz="913860"/>
            <a:r>
              <a:rPr lang="en-US" altLang="ko-KR" sz="1400" spc="-1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Operation</a:t>
            </a:r>
            <a:r>
              <a:rPr lang="en-US" altLang="ko-KR" sz="1200" spc="-1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spc="-1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of  System by </a:t>
            </a:r>
          </a:p>
          <a:p>
            <a:pPr algn="ctr" defTabSz="913860"/>
            <a:r>
              <a:rPr lang="en-US" altLang="ko-KR" sz="1400" spc="-1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 Project Unit(2015~2012)</a:t>
            </a:r>
            <a:endParaRPr lang="ko-KR" altLang="en-US" sz="1400" spc="-10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BACC6">
                  <a:lumMod val="50000"/>
                </a:srgb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2863802" y="3045141"/>
            <a:ext cx="2794409" cy="523164"/>
          </a:xfrm>
          <a:prstGeom prst="rect">
            <a:avLst/>
          </a:prstGeom>
        </p:spPr>
        <p:txBody>
          <a:bodyPr wrap="square" lIns="91386" tIns="45692" rIns="91386" bIns="45692">
            <a:spAutoFit/>
          </a:bodyPr>
          <a:lstStyle/>
          <a:p>
            <a:pPr algn="ctr" defTabSz="913860"/>
            <a:r>
              <a:rPr lang="en-US" altLang="ko-KR" sz="1400" spc="-1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9BBB59">
                    <a:lumMod val="50000"/>
                  </a:srgbClr>
                </a:solidFill>
                <a:latin typeface="HY견고딕" pitchFamily="18" charset="-127"/>
                <a:ea typeface="HY견고딕" pitchFamily="18" charset="-127"/>
              </a:rPr>
              <a:t>Operation of System by ABER(2013~2017)</a:t>
            </a:r>
            <a:endParaRPr lang="ko-KR" altLang="en-US" sz="1400" spc="-10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9BBB59">
                  <a:lumMod val="50000"/>
                </a:srgb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6228184" y="2319990"/>
            <a:ext cx="72008" cy="229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ctr" defTabSz="913860"/>
            <a:endParaRPr lang="ko-KR" altLang="en-US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10332640" y="1463728"/>
            <a:ext cx="72008" cy="229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ctr" defTabSz="913860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123" name="직선 연결선 122"/>
          <p:cNvCxnSpPr/>
          <p:nvPr/>
        </p:nvCxnSpPr>
        <p:spPr>
          <a:xfrm>
            <a:off x="3341394" y="2423772"/>
            <a:ext cx="6470" cy="101374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23"/>
          <p:cNvGrpSpPr/>
          <p:nvPr/>
        </p:nvGrpSpPr>
        <p:grpSpPr>
          <a:xfrm>
            <a:off x="5405785" y="3312922"/>
            <a:ext cx="253078" cy="44948"/>
            <a:chOff x="1670703" y="5716161"/>
            <a:chExt cx="253078" cy="59930"/>
          </a:xfrm>
        </p:grpSpPr>
        <p:sp>
          <p:nvSpPr>
            <p:cNvPr id="125" name="자유형 124"/>
            <p:cNvSpPr/>
            <p:nvPr/>
          </p:nvSpPr>
          <p:spPr bwMode="auto">
            <a:xfrm rot="2700000">
              <a:off x="1866291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3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6" name="자유형 125"/>
            <p:cNvSpPr/>
            <p:nvPr/>
          </p:nvSpPr>
          <p:spPr bwMode="auto">
            <a:xfrm rot="2700000">
              <a:off x="1767277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3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7" name="자유형 126"/>
            <p:cNvSpPr/>
            <p:nvPr/>
          </p:nvSpPr>
          <p:spPr bwMode="auto">
            <a:xfrm rot="2700000">
              <a:off x="1668264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3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8" name="그룹 127"/>
          <p:cNvGrpSpPr/>
          <p:nvPr/>
        </p:nvGrpSpPr>
        <p:grpSpPr>
          <a:xfrm>
            <a:off x="8748464" y="2632717"/>
            <a:ext cx="253078" cy="44948"/>
            <a:chOff x="1670703" y="5716161"/>
            <a:chExt cx="253078" cy="59930"/>
          </a:xfrm>
        </p:grpSpPr>
        <p:sp>
          <p:nvSpPr>
            <p:cNvPr id="129" name="자유형 128"/>
            <p:cNvSpPr/>
            <p:nvPr/>
          </p:nvSpPr>
          <p:spPr bwMode="auto">
            <a:xfrm rot="2700000">
              <a:off x="1866291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0" name="자유형 129"/>
            <p:cNvSpPr/>
            <p:nvPr/>
          </p:nvSpPr>
          <p:spPr bwMode="auto">
            <a:xfrm rot="2700000">
              <a:off x="1767277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1" name="자유형 130"/>
            <p:cNvSpPr/>
            <p:nvPr/>
          </p:nvSpPr>
          <p:spPr bwMode="auto">
            <a:xfrm rot="2700000">
              <a:off x="1668264" y="5718600"/>
              <a:ext cx="59930" cy="55051"/>
            </a:xfrm>
            <a:custGeom>
              <a:avLst/>
              <a:gdLst>
                <a:gd name="connsiteX0" fmla="*/ 0 w 495300"/>
                <a:gd name="connsiteY0" fmla="*/ 0 h 774700"/>
                <a:gd name="connsiteX1" fmla="*/ 495300 w 495300"/>
                <a:gd name="connsiteY1" fmla="*/ 0 h 774700"/>
                <a:gd name="connsiteX2" fmla="*/ 495300 w 495300"/>
                <a:gd name="connsiteY2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774700">
                  <a:moveTo>
                    <a:pt x="0" y="0"/>
                  </a:moveTo>
                  <a:lnTo>
                    <a:pt x="495300" y="0"/>
                  </a:lnTo>
                  <a:lnTo>
                    <a:pt x="495300" y="774700"/>
                  </a:lnTo>
                </a:path>
              </a:pathLst>
            </a:custGeom>
            <a:noFill/>
            <a:ln w="19050" cap="rnd">
              <a:solidFill>
                <a:schemeClr val="bg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860">
                <a:defRPr/>
              </a:pP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28583" y="755234"/>
            <a:ext cx="7818618" cy="2102832"/>
            <a:chOff x="108504" y="1299448"/>
            <a:chExt cx="7818618" cy="2803777"/>
          </a:xfrm>
        </p:grpSpPr>
        <p:sp>
          <p:nvSpPr>
            <p:cNvPr id="133" name="양쪽 모서리가 둥근 사각형 132"/>
            <p:cNvSpPr/>
            <p:nvPr/>
          </p:nvSpPr>
          <p:spPr>
            <a:xfrm>
              <a:off x="165394" y="1299448"/>
              <a:ext cx="3863034" cy="422106"/>
            </a:xfrm>
            <a:prstGeom prst="round2SameRect">
              <a:avLst>
                <a:gd name="adj1" fmla="val 26611"/>
                <a:gd name="adj2" fmla="val 0"/>
              </a:avLst>
            </a:prstGeom>
            <a:solidFill>
              <a:schemeClr val="bg1"/>
            </a:solidFill>
            <a:ln w="19050" cap="flat" cmpd="sng" algn="ctr">
              <a:solidFill>
                <a:srgbClr val="00A1D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 defTabSz="913860"/>
              <a:endParaRPr lang="ko-KR" altLang="en-US" sz="9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5" name="직사각형 136"/>
            <p:cNvSpPr/>
            <p:nvPr/>
          </p:nvSpPr>
          <p:spPr bwMode="auto">
            <a:xfrm>
              <a:off x="185954" y="3408566"/>
              <a:ext cx="5122926" cy="69465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175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lvl="1" defTabSz="761550" eaLnBrk="0" latinLnBrk="0" hangingPunct="0">
                <a:lnSpc>
                  <a:spcPct val="90000"/>
                </a:lnSpc>
                <a:buClr>
                  <a:prstClr val="black"/>
                </a:buClr>
                <a:tabLst>
                  <a:tab pos="5644989" algn="l"/>
                </a:tabLst>
                <a:defRPr/>
              </a:pPr>
              <a:r>
                <a:rPr lang="en-US" altLang="ko-KR" sz="1700" kern="0" dirty="0">
                  <a:ln w="11430"/>
                  <a:solidFill>
                    <a:srgbClr val="3366FF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Operation of System that processes </a:t>
              </a:r>
            </a:p>
            <a:p>
              <a:pPr marL="0" lvl="1" defTabSz="761550" eaLnBrk="0" latinLnBrk="0" hangingPunct="0">
                <a:lnSpc>
                  <a:spcPct val="90000"/>
                </a:lnSpc>
                <a:buClr>
                  <a:prstClr val="black"/>
                </a:buClr>
                <a:tabLst>
                  <a:tab pos="5644989" algn="l"/>
                </a:tabLst>
                <a:defRPr/>
              </a:pPr>
              <a:r>
                <a:rPr lang="en-US" altLang="ko-KR" sz="1700" kern="0" dirty="0">
                  <a:ln w="11430"/>
                  <a:solidFill>
                    <a:srgbClr val="3366FF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147 types of work</a:t>
              </a:r>
              <a:endParaRPr lang="ko-KR" altLang="en-US" sz="1700" kern="0" dirty="0">
                <a:ln w="11430"/>
                <a:solidFill>
                  <a:srgbClr val="3366FF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108504" y="1620114"/>
              <a:ext cx="5200375" cy="1956588"/>
              <a:chOff x="98470" y="2130232"/>
              <a:chExt cx="5200375" cy="1956588"/>
            </a:xfrm>
          </p:grpSpPr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8470" y="2130232"/>
                <a:ext cx="184622" cy="492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386" tIns="45692" rIns="91386" bIns="45692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3860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8470" y="2130232"/>
                <a:ext cx="184622" cy="492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386" tIns="45692" rIns="91386" bIns="45692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3860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직사각형 114"/>
              <p:cNvSpPr/>
              <p:nvPr/>
            </p:nvSpPr>
            <p:spPr>
              <a:xfrm>
                <a:off x="1907061" y="3697689"/>
                <a:ext cx="100006" cy="3891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86" tIns="45692" rIns="91386" bIns="45692" rtlCol="0" anchor="ctr"/>
              <a:lstStyle/>
              <a:p>
                <a:pPr algn="ctr" defTabSz="913860"/>
                <a:endParaRPr lang="ko-KR" altLang="en-US" sz="140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49" name="모서리가 둥근 직사각형 148"/>
              <p:cNvSpPr/>
              <p:nvPr/>
            </p:nvSpPr>
            <p:spPr>
              <a:xfrm>
                <a:off x="144691" y="3353409"/>
                <a:ext cx="5130996" cy="275985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defTabSz="913860"/>
                <a:r>
                  <a:rPr lang="en-US" altLang="ko-KR" sz="1400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rPr>
                  <a:t>10 types of approved statistics</a:t>
                </a:r>
                <a:endParaRPr lang="ko-KR" altLang="en-US" sz="14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53" name="직사각형 136"/>
              <p:cNvSpPr/>
              <p:nvPr/>
            </p:nvSpPr>
            <p:spPr bwMode="auto">
              <a:xfrm>
                <a:off x="144691" y="2301540"/>
                <a:ext cx="5154154" cy="31781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prstMaterial="flat">
                  <a:bevelT w="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defTabSz="913860"/>
                <a:r>
                  <a:rPr lang="en-US" altLang="ko-KR" sz="1400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rPr>
                  <a:t> 4 types of citizen service</a:t>
                </a:r>
                <a:endParaRPr lang="ko-KR" altLang="en-US" sz="14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54" name="직사각형 136"/>
              <p:cNvSpPr/>
              <p:nvPr/>
            </p:nvSpPr>
            <p:spPr bwMode="auto">
              <a:xfrm>
                <a:off x="143365" y="2638995"/>
                <a:ext cx="5133647" cy="31781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prstMaterial="flat">
                  <a:bevelT w="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defTabSz="913860"/>
                <a:r>
                  <a:rPr lang="en-US" altLang="ko-KR" sz="1400" dirty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 91 types of integrated support Project</a:t>
                </a:r>
                <a:endParaRPr lang="ko-KR" altLang="en-US" sz="14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56" name="직사각형 136"/>
              <p:cNvSpPr/>
              <p:nvPr/>
            </p:nvSpPr>
            <p:spPr bwMode="auto">
              <a:xfrm>
                <a:off x="155360" y="2969767"/>
                <a:ext cx="5130996" cy="31781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prstMaterial="flat">
                  <a:bevelT w="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defTabSz="913860"/>
                <a:r>
                  <a:rPr lang="ko-KR" altLang="en-US" sz="1400" dirty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en-US" altLang="ko-KR" sz="1400" dirty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14 types of common and other works</a:t>
                </a:r>
                <a:endParaRPr lang="ko-KR" altLang="en-US" sz="14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57" name="직사각형 136"/>
              <p:cNvSpPr/>
              <p:nvPr/>
            </p:nvSpPr>
            <p:spPr bwMode="auto">
              <a:xfrm>
                <a:off x="144691" y="3676489"/>
                <a:ext cx="5116437" cy="31781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prstMaterial="flat">
                  <a:bevelT w="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defTabSz="913860"/>
                <a:r>
                  <a:rPr lang="en-US" altLang="ko-KR" sz="1400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rPr>
                  <a:t> 28 types of work related to enterprises</a:t>
                </a:r>
                <a:endParaRPr lang="ko-KR" altLang="en-US" sz="14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pic>
          <p:nvPicPr>
            <p:cNvPr id="142" name="그림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26" y="1369405"/>
              <a:ext cx="1410405" cy="266633"/>
            </a:xfrm>
            <a:prstGeom prst="rect">
              <a:avLst/>
            </a:prstGeom>
          </p:spPr>
        </p:pic>
        <p:grpSp>
          <p:nvGrpSpPr>
            <p:cNvPr id="21" name="그룹 137"/>
            <p:cNvGrpSpPr/>
            <p:nvPr/>
          </p:nvGrpSpPr>
          <p:grpSpPr>
            <a:xfrm>
              <a:off x="3826586" y="2279768"/>
              <a:ext cx="1507614" cy="648120"/>
              <a:chOff x="6989468" y="1171940"/>
              <a:chExt cx="1400312" cy="632340"/>
            </a:xfrm>
          </p:grpSpPr>
          <p:grpSp>
            <p:nvGrpSpPr>
              <p:cNvPr id="22" name="그룹 143"/>
              <p:cNvGrpSpPr/>
              <p:nvPr/>
            </p:nvGrpSpPr>
            <p:grpSpPr>
              <a:xfrm>
                <a:off x="6989468" y="1171940"/>
                <a:ext cx="1400312" cy="529891"/>
                <a:chOff x="11833655" y="4822462"/>
                <a:chExt cx="887499" cy="576995"/>
              </a:xfrm>
            </p:grpSpPr>
            <p:sp>
              <p:nvSpPr>
                <p:cNvPr id="146" name="자유형 145"/>
                <p:cNvSpPr/>
                <p:nvPr/>
              </p:nvSpPr>
              <p:spPr>
                <a:xfrm>
                  <a:off x="11848559" y="4981597"/>
                  <a:ext cx="872595" cy="417860"/>
                </a:xfrm>
                <a:custGeom>
                  <a:avLst/>
                  <a:gdLst>
                    <a:gd name="connsiteX0" fmla="*/ 4466706 w 4466706"/>
                    <a:gd name="connsiteY0" fmla="*/ 16626 h 748146"/>
                    <a:gd name="connsiteX1" fmla="*/ 4466706 w 4466706"/>
                    <a:gd name="connsiteY1" fmla="*/ 620684 h 748146"/>
                    <a:gd name="connsiteX2" fmla="*/ 4355869 w 4466706"/>
                    <a:gd name="connsiteY2" fmla="*/ 731520 h 748146"/>
                    <a:gd name="connsiteX3" fmla="*/ 4305993 w 4466706"/>
                    <a:gd name="connsiteY3" fmla="*/ 737062 h 748146"/>
                    <a:gd name="connsiteX4" fmla="*/ 4239491 w 4466706"/>
                    <a:gd name="connsiteY4" fmla="*/ 742604 h 748146"/>
                    <a:gd name="connsiteX5" fmla="*/ 4239491 w 4466706"/>
                    <a:gd name="connsiteY5" fmla="*/ 748146 h 748146"/>
                    <a:gd name="connsiteX6" fmla="*/ 138546 w 4466706"/>
                    <a:gd name="connsiteY6" fmla="*/ 748146 h 748146"/>
                    <a:gd name="connsiteX7" fmla="*/ 0 w 4466706"/>
                    <a:gd name="connsiteY7" fmla="*/ 626226 h 748146"/>
                    <a:gd name="connsiteX8" fmla="*/ 0 w 4466706"/>
                    <a:gd name="connsiteY8" fmla="*/ 0 h 748146"/>
                    <a:gd name="connsiteX9" fmla="*/ 4466706 w 4466706"/>
                    <a:gd name="connsiteY9" fmla="*/ 16626 h 748146"/>
                    <a:gd name="connsiteX0" fmla="*/ 4466706 w 4466706"/>
                    <a:gd name="connsiteY0" fmla="*/ 16626 h 748146"/>
                    <a:gd name="connsiteX1" fmla="*/ 4466706 w 4466706"/>
                    <a:gd name="connsiteY1" fmla="*/ 620684 h 748146"/>
                    <a:gd name="connsiteX2" fmla="*/ 4355869 w 4466706"/>
                    <a:gd name="connsiteY2" fmla="*/ 731520 h 748146"/>
                    <a:gd name="connsiteX3" fmla="*/ 4239491 w 4466706"/>
                    <a:gd name="connsiteY3" fmla="*/ 742604 h 748146"/>
                    <a:gd name="connsiteX4" fmla="*/ 4239491 w 4466706"/>
                    <a:gd name="connsiteY4" fmla="*/ 748146 h 748146"/>
                    <a:gd name="connsiteX5" fmla="*/ 138546 w 4466706"/>
                    <a:gd name="connsiteY5" fmla="*/ 748146 h 748146"/>
                    <a:gd name="connsiteX6" fmla="*/ 0 w 4466706"/>
                    <a:gd name="connsiteY6" fmla="*/ 626226 h 748146"/>
                    <a:gd name="connsiteX7" fmla="*/ 0 w 4466706"/>
                    <a:gd name="connsiteY7" fmla="*/ 0 h 748146"/>
                    <a:gd name="connsiteX8" fmla="*/ 4466706 w 4466706"/>
                    <a:gd name="connsiteY8" fmla="*/ 16626 h 748146"/>
                    <a:gd name="connsiteX0" fmla="*/ 4466706 w 4466706"/>
                    <a:gd name="connsiteY0" fmla="*/ 16626 h 748146"/>
                    <a:gd name="connsiteX1" fmla="*/ 4466706 w 4466706"/>
                    <a:gd name="connsiteY1" fmla="*/ 620684 h 748146"/>
                    <a:gd name="connsiteX2" fmla="*/ 4355869 w 4466706"/>
                    <a:gd name="connsiteY2" fmla="*/ 731520 h 748146"/>
                    <a:gd name="connsiteX3" fmla="*/ 4239491 w 4466706"/>
                    <a:gd name="connsiteY3" fmla="*/ 742604 h 748146"/>
                    <a:gd name="connsiteX4" fmla="*/ 4239491 w 4466706"/>
                    <a:gd name="connsiteY4" fmla="*/ 748146 h 748146"/>
                    <a:gd name="connsiteX5" fmla="*/ 138546 w 4466706"/>
                    <a:gd name="connsiteY5" fmla="*/ 748146 h 748146"/>
                    <a:gd name="connsiteX6" fmla="*/ 0 w 4466706"/>
                    <a:gd name="connsiteY6" fmla="*/ 626226 h 748146"/>
                    <a:gd name="connsiteX7" fmla="*/ 0 w 4466706"/>
                    <a:gd name="connsiteY7" fmla="*/ 0 h 748146"/>
                    <a:gd name="connsiteX8" fmla="*/ 4466706 w 4466706"/>
                    <a:gd name="connsiteY8" fmla="*/ 16626 h 748146"/>
                    <a:gd name="connsiteX0" fmla="*/ 4466706 w 4466706"/>
                    <a:gd name="connsiteY0" fmla="*/ 16626 h 876223"/>
                    <a:gd name="connsiteX1" fmla="*/ 4466706 w 4466706"/>
                    <a:gd name="connsiteY1" fmla="*/ 620684 h 876223"/>
                    <a:gd name="connsiteX2" fmla="*/ 4355869 w 4466706"/>
                    <a:gd name="connsiteY2" fmla="*/ 731520 h 876223"/>
                    <a:gd name="connsiteX3" fmla="*/ 4239491 w 4466706"/>
                    <a:gd name="connsiteY3" fmla="*/ 742604 h 876223"/>
                    <a:gd name="connsiteX4" fmla="*/ 4239491 w 4466706"/>
                    <a:gd name="connsiteY4" fmla="*/ 748146 h 876223"/>
                    <a:gd name="connsiteX5" fmla="*/ 138546 w 4466706"/>
                    <a:gd name="connsiteY5" fmla="*/ 748146 h 876223"/>
                    <a:gd name="connsiteX6" fmla="*/ 0 w 4466706"/>
                    <a:gd name="connsiteY6" fmla="*/ 626226 h 876223"/>
                    <a:gd name="connsiteX7" fmla="*/ 0 w 4466706"/>
                    <a:gd name="connsiteY7" fmla="*/ 0 h 876223"/>
                    <a:gd name="connsiteX8" fmla="*/ 4466706 w 4466706"/>
                    <a:gd name="connsiteY8" fmla="*/ 16626 h 876223"/>
                    <a:gd name="connsiteX0" fmla="*/ 4466706 w 4466706"/>
                    <a:gd name="connsiteY0" fmla="*/ 16626 h 907808"/>
                    <a:gd name="connsiteX1" fmla="*/ 4466706 w 4466706"/>
                    <a:gd name="connsiteY1" fmla="*/ 620684 h 907808"/>
                    <a:gd name="connsiteX2" fmla="*/ 4355869 w 4466706"/>
                    <a:gd name="connsiteY2" fmla="*/ 731520 h 907808"/>
                    <a:gd name="connsiteX3" fmla="*/ 4239491 w 4466706"/>
                    <a:gd name="connsiteY3" fmla="*/ 742604 h 907808"/>
                    <a:gd name="connsiteX4" fmla="*/ 4239491 w 4466706"/>
                    <a:gd name="connsiteY4" fmla="*/ 748146 h 907808"/>
                    <a:gd name="connsiteX5" fmla="*/ 138546 w 4466706"/>
                    <a:gd name="connsiteY5" fmla="*/ 748146 h 907808"/>
                    <a:gd name="connsiteX6" fmla="*/ 0 w 4466706"/>
                    <a:gd name="connsiteY6" fmla="*/ 626226 h 907808"/>
                    <a:gd name="connsiteX7" fmla="*/ 0 w 4466706"/>
                    <a:gd name="connsiteY7" fmla="*/ 0 h 907808"/>
                    <a:gd name="connsiteX8" fmla="*/ 4466706 w 4466706"/>
                    <a:gd name="connsiteY8" fmla="*/ 16626 h 907808"/>
                    <a:gd name="connsiteX0" fmla="*/ 4466706 w 4466706"/>
                    <a:gd name="connsiteY0" fmla="*/ 16626 h 907808"/>
                    <a:gd name="connsiteX1" fmla="*/ 4466706 w 4466706"/>
                    <a:gd name="connsiteY1" fmla="*/ 620684 h 907808"/>
                    <a:gd name="connsiteX2" fmla="*/ 4206240 w 4466706"/>
                    <a:gd name="connsiteY2" fmla="*/ 465512 h 907808"/>
                    <a:gd name="connsiteX3" fmla="*/ 4239491 w 4466706"/>
                    <a:gd name="connsiteY3" fmla="*/ 742604 h 907808"/>
                    <a:gd name="connsiteX4" fmla="*/ 4239491 w 4466706"/>
                    <a:gd name="connsiteY4" fmla="*/ 748146 h 907808"/>
                    <a:gd name="connsiteX5" fmla="*/ 138546 w 4466706"/>
                    <a:gd name="connsiteY5" fmla="*/ 748146 h 907808"/>
                    <a:gd name="connsiteX6" fmla="*/ 0 w 4466706"/>
                    <a:gd name="connsiteY6" fmla="*/ 626226 h 907808"/>
                    <a:gd name="connsiteX7" fmla="*/ 0 w 4466706"/>
                    <a:gd name="connsiteY7" fmla="*/ 0 h 907808"/>
                    <a:gd name="connsiteX8" fmla="*/ 4466706 w 4466706"/>
                    <a:gd name="connsiteY8" fmla="*/ 16626 h 907808"/>
                    <a:gd name="connsiteX0" fmla="*/ 4466706 w 4466706"/>
                    <a:gd name="connsiteY0" fmla="*/ 16626 h 907808"/>
                    <a:gd name="connsiteX1" fmla="*/ 4466706 w 4466706"/>
                    <a:gd name="connsiteY1" fmla="*/ 620684 h 907808"/>
                    <a:gd name="connsiteX2" fmla="*/ 4239491 w 4466706"/>
                    <a:gd name="connsiteY2" fmla="*/ 742604 h 907808"/>
                    <a:gd name="connsiteX3" fmla="*/ 4239491 w 4466706"/>
                    <a:gd name="connsiteY3" fmla="*/ 748146 h 907808"/>
                    <a:gd name="connsiteX4" fmla="*/ 138546 w 4466706"/>
                    <a:gd name="connsiteY4" fmla="*/ 748146 h 907808"/>
                    <a:gd name="connsiteX5" fmla="*/ 0 w 4466706"/>
                    <a:gd name="connsiteY5" fmla="*/ 626226 h 907808"/>
                    <a:gd name="connsiteX6" fmla="*/ 0 w 4466706"/>
                    <a:gd name="connsiteY6" fmla="*/ 0 h 907808"/>
                    <a:gd name="connsiteX7" fmla="*/ 4466706 w 4466706"/>
                    <a:gd name="connsiteY7" fmla="*/ 16626 h 907808"/>
                    <a:gd name="connsiteX0" fmla="*/ 4466706 w 4466706"/>
                    <a:gd name="connsiteY0" fmla="*/ 16626 h 907808"/>
                    <a:gd name="connsiteX1" fmla="*/ 4466706 w 4466706"/>
                    <a:gd name="connsiteY1" fmla="*/ 620684 h 907808"/>
                    <a:gd name="connsiteX2" fmla="*/ 4239491 w 4466706"/>
                    <a:gd name="connsiteY2" fmla="*/ 742604 h 907808"/>
                    <a:gd name="connsiteX3" fmla="*/ 4239491 w 4466706"/>
                    <a:gd name="connsiteY3" fmla="*/ 748146 h 907808"/>
                    <a:gd name="connsiteX4" fmla="*/ 138546 w 4466706"/>
                    <a:gd name="connsiteY4" fmla="*/ 748146 h 907808"/>
                    <a:gd name="connsiteX5" fmla="*/ 0 w 4466706"/>
                    <a:gd name="connsiteY5" fmla="*/ 626226 h 907808"/>
                    <a:gd name="connsiteX6" fmla="*/ 0 w 4466706"/>
                    <a:gd name="connsiteY6" fmla="*/ 0 h 907808"/>
                    <a:gd name="connsiteX7" fmla="*/ 4466706 w 4466706"/>
                    <a:gd name="connsiteY7" fmla="*/ 16626 h 907808"/>
                    <a:gd name="connsiteX0" fmla="*/ 4466706 w 4466706"/>
                    <a:gd name="connsiteY0" fmla="*/ 16626 h 907808"/>
                    <a:gd name="connsiteX1" fmla="*/ 4466706 w 4466706"/>
                    <a:gd name="connsiteY1" fmla="*/ 620684 h 907808"/>
                    <a:gd name="connsiteX2" fmla="*/ 4239491 w 4466706"/>
                    <a:gd name="connsiteY2" fmla="*/ 742604 h 907808"/>
                    <a:gd name="connsiteX3" fmla="*/ 4239491 w 4466706"/>
                    <a:gd name="connsiteY3" fmla="*/ 748146 h 907808"/>
                    <a:gd name="connsiteX4" fmla="*/ 138546 w 4466706"/>
                    <a:gd name="connsiteY4" fmla="*/ 748146 h 907808"/>
                    <a:gd name="connsiteX5" fmla="*/ 0 w 4466706"/>
                    <a:gd name="connsiteY5" fmla="*/ 626226 h 907808"/>
                    <a:gd name="connsiteX6" fmla="*/ 0 w 4466706"/>
                    <a:gd name="connsiteY6" fmla="*/ 0 h 907808"/>
                    <a:gd name="connsiteX7" fmla="*/ 4466706 w 4466706"/>
                    <a:gd name="connsiteY7" fmla="*/ 16626 h 907808"/>
                    <a:gd name="connsiteX0" fmla="*/ 4466706 w 4466706"/>
                    <a:gd name="connsiteY0" fmla="*/ 16626 h 918560"/>
                    <a:gd name="connsiteX1" fmla="*/ 4466706 w 4466706"/>
                    <a:gd name="connsiteY1" fmla="*/ 620684 h 918560"/>
                    <a:gd name="connsiteX2" fmla="*/ 4239491 w 4466706"/>
                    <a:gd name="connsiteY2" fmla="*/ 742604 h 918560"/>
                    <a:gd name="connsiteX3" fmla="*/ 4199590 w 4466706"/>
                    <a:gd name="connsiteY3" fmla="*/ 764772 h 918560"/>
                    <a:gd name="connsiteX4" fmla="*/ 138546 w 4466706"/>
                    <a:gd name="connsiteY4" fmla="*/ 748146 h 918560"/>
                    <a:gd name="connsiteX5" fmla="*/ 0 w 4466706"/>
                    <a:gd name="connsiteY5" fmla="*/ 626226 h 918560"/>
                    <a:gd name="connsiteX6" fmla="*/ 0 w 4466706"/>
                    <a:gd name="connsiteY6" fmla="*/ 0 h 918560"/>
                    <a:gd name="connsiteX7" fmla="*/ 4466706 w 4466706"/>
                    <a:gd name="connsiteY7" fmla="*/ 16626 h 918560"/>
                    <a:gd name="connsiteX0" fmla="*/ 4466706 w 4466706"/>
                    <a:gd name="connsiteY0" fmla="*/ 16626 h 918560"/>
                    <a:gd name="connsiteX1" fmla="*/ 4466706 w 4466706"/>
                    <a:gd name="connsiteY1" fmla="*/ 620684 h 918560"/>
                    <a:gd name="connsiteX2" fmla="*/ 4239491 w 4466706"/>
                    <a:gd name="connsiteY2" fmla="*/ 742604 h 918560"/>
                    <a:gd name="connsiteX3" fmla="*/ 4199590 w 4466706"/>
                    <a:gd name="connsiteY3" fmla="*/ 764772 h 918560"/>
                    <a:gd name="connsiteX4" fmla="*/ 138546 w 4466706"/>
                    <a:gd name="connsiteY4" fmla="*/ 748146 h 918560"/>
                    <a:gd name="connsiteX5" fmla="*/ 0 w 4466706"/>
                    <a:gd name="connsiteY5" fmla="*/ 626226 h 918560"/>
                    <a:gd name="connsiteX6" fmla="*/ 0 w 4466706"/>
                    <a:gd name="connsiteY6" fmla="*/ 0 h 918560"/>
                    <a:gd name="connsiteX7" fmla="*/ 4466706 w 4466706"/>
                    <a:gd name="connsiteY7" fmla="*/ 16626 h 918560"/>
                    <a:gd name="connsiteX0" fmla="*/ 4466706 w 4482231"/>
                    <a:gd name="connsiteY0" fmla="*/ 16626 h 1005176"/>
                    <a:gd name="connsiteX1" fmla="*/ 4466706 w 4482231"/>
                    <a:gd name="connsiteY1" fmla="*/ 620684 h 1005176"/>
                    <a:gd name="connsiteX2" fmla="*/ 4239491 w 4482231"/>
                    <a:gd name="connsiteY2" fmla="*/ 742604 h 1005176"/>
                    <a:gd name="connsiteX3" fmla="*/ 4482223 w 4482231"/>
                    <a:gd name="connsiteY3" fmla="*/ 884475 h 1005176"/>
                    <a:gd name="connsiteX4" fmla="*/ 138546 w 4482231"/>
                    <a:gd name="connsiteY4" fmla="*/ 748146 h 1005176"/>
                    <a:gd name="connsiteX5" fmla="*/ 0 w 4482231"/>
                    <a:gd name="connsiteY5" fmla="*/ 626226 h 1005176"/>
                    <a:gd name="connsiteX6" fmla="*/ 0 w 4482231"/>
                    <a:gd name="connsiteY6" fmla="*/ 0 h 1005176"/>
                    <a:gd name="connsiteX7" fmla="*/ 4466706 w 4482231"/>
                    <a:gd name="connsiteY7" fmla="*/ 16626 h 1005176"/>
                    <a:gd name="connsiteX0" fmla="*/ 4466706 w 4466706"/>
                    <a:gd name="connsiteY0" fmla="*/ 16626 h 1026140"/>
                    <a:gd name="connsiteX1" fmla="*/ 4466706 w 4466706"/>
                    <a:gd name="connsiteY1" fmla="*/ 620684 h 1026140"/>
                    <a:gd name="connsiteX2" fmla="*/ 4239491 w 4466706"/>
                    <a:gd name="connsiteY2" fmla="*/ 742604 h 1026140"/>
                    <a:gd name="connsiteX3" fmla="*/ 2184586 w 4466706"/>
                    <a:gd name="connsiteY3" fmla="*/ 911076 h 1026140"/>
                    <a:gd name="connsiteX4" fmla="*/ 138546 w 4466706"/>
                    <a:gd name="connsiteY4" fmla="*/ 748146 h 1026140"/>
                    <a:gd name="connsiteX5" fmla="*/ 0 w 4466706"/>
                    <a:gd name="connsiteY5" fmla="*/ 626226 h 1026140"/>
                    <a:gd name="connsiteX6" fmla="*/ 0 w 4466706"/>
                    <a:gd name="connsiteY6" fmla="*/ 0 h 1026140"/>
                    <a:gd name="connsiteX7" fmla="*/ 4466706 w 4466706"/>
                    <a:gd name="connsiteY7" fmla="*/ 16626 h 1026140"/>
                    <a:gd name="connsiteX0" fmla="*/ 4466706 w 4466706"/>
                    <a:gd name="connsiteY0" fmla="*/ 16626 h 911085"/>
                    <a:gd name="connsiteX1" fmla="*/ 4466706 w 4466706"/>
                    <a:gd name="connsiteY1" fmla="*/ 620684 h 911085"/>
                    <a:gd name="connsiteX2" fmla="*/ 4266092 w 4466706"/>
                    <a:gd name="connsiteY2" fmla="*/ 755904 h 911085"/>
                    <a:gd name="connsiteX3" fmla="*/ 2184586 w 4466706"/>
                    <a:gd name="connsiteY3" fmla="*/ 911076 h 911085"/>
                    <a:gd name="connsiteX4" fmla="*/ 138546 w 4466706"/>
                    <a:gd name="connsiteY4" fmla="*/ 748146 h 911085"/>
                    <a:gd name="connsiteX5" fmla="*/ 0 w 4466706"/>
                    <a:gd name="connsiteY5" fmla="*/ 626226 h 911085"/>
                    <a:gd name="connsiteX6" fmla="*/ 0 w 4466706"/>
                    <a:gd name="connsiteY6" fmla="*/ 0 h 911085"/>
                    <a:gd name="connsiteX7" fmla="*/ 4466706 w 4466706"/>
                    <a:gd name="connsiteY7" fmla="*/ 16626 h 911085"/>
                    <a:gd name="connsiteX0" fmla="*/ 4466706 w 4466706"/>
                    <a:gd name="connsiteY0" fmla="*/ 16626 h 911085"/>
                    <a:gd name="connsiteX1" fmla="*/ 4466706 w 4466706"/>
                    <a:gd name="connsiteY1" fmla="*/ 620684 h 911085"/>
                    <a:gd name="connsiteX2" fmla="*/ 4266092 w 4466706"/>
                    <a:gd name="connsiteY2" fmla="*/ 755904 h 911085"/>
                    <a:gd name="connsiteX3" fmla="*/ 2184586 w 4466706"/>
                    <a:gd name="connsiteY3" fmla="*/ 911076 h 911085"/>
                    <a:gd name="connsiteX4" fmla="*/ 138546 w 4466706"/>
                    <a:gd name="connsiteY4" fmla="*/ 748146 h 911085"/>
                    <a:gd name="connsiteX5" fmla="*/ 0 w 4466706"/>
                    <a:gd name="connsiteY5" fmla="*/ 626226 h 911085"/>
                    <a:gd name="connsiteX6" fmla="*/ 0 w 4466706"/>
                    <a:gd name="connsiteY6" fmla="*/ 0 h 911085"/>
                    <a:gd name="connsiteX7" fmla="*/ 4466706 w 4466706"/>
                    <a:gd name="connsiteY7" fmla="*/ 16626 h 911085"/>
                    <a:gd name="connsiteX0" fmla="*/ 4466706 w 4466706"/>
                    <a:gd name="connsiteY0" fmla="*/ 16626 h 911085"/>
                    <a:gd name="connsiteX1" fmla="*/ 4466706 w 4466706"/>
                    <a:gd name="connsiteY1" fmla="*/ 620684 h 911085"/>
                    <a:gd name="connsiteX2" fmla="*/ 4266092 w 4466706"/>
                    <a:gd name="connsiteY2" fmla="*/ 755904 h 911085"/>
                    <a:gd name="connsiteX3" fmla="*/ 2184586 w 4466706"/>
                    <a:gd name="connsiteY3" fmla="*/ 911076 h 911085"/>
                    <a:gd name="connsiteX4" fmla="*/ 138546 w 4466706"/>
                    <a:gd name="connsiteY4" fmla="*/ 748146 h 911085"/>
                    <a:gd name="connsiteX5" fmla="*/ 0 w 4466706"/>
                    <a:gd name="connsiteY5" fmla="*/ 626226 h 911085"/>
                    <a:gd name="connsiteX6" fmla="*/ 0 w 4466706"/>
                    <a:gd name="connsiteY6" fmla="*/ 0 h 911085"/>
                    <a:gd name="connsiteX7" fmla="*/ 4466706 w 4466706"/>
                    <a:gd name="connsiteY7" fmla="*/ 16626 h 911085"/>
                    <a:gd name="connsiteX0" fmla="*/ 4466706 w 4466706"/>
                    <a:gd name="connsiteY0" fmla="*/ 16626 h 911085"/>
                    <a:gd name="connsiteX1" fmla="*/ 4466706 w 4466706"/>
                    <a:gd name="connsiteY1" fmla="*/ 620684 h 911085"/>
                    <a:gd name="connsiteX2" fmla="*/ 4266092 w 4466706"/>
                    <a:gd name="connsiteY2" fmla="*/ 755904 h 911085"/>
                    <a:gd name="connsiteX3" fmla="*/ 2184586 w 4466706"/>
                    <a:gd name="connsiteY3" fmla="*/ 911076 h 911085"/>
                    <a:gd name="connsiteX4" fmla="*/ 138546 w 4466706"/>
                    <a:gd name="connsiteY4" fmla="*/ 748146 h 911085"/>
                    <a:gd name="connsiteX5" fmla="*/ 0 w 4466706"/>
                    <a:gd name="connsiteY5" fmla="*/ 626226 h 911085"/>
                    <a:gd name="connsiteX6" fmla="*/ 0 w 4466706"/>
                    <a:gd name="connsiteY6" fmla="*/ 0 h 911085"/>
                    <a:gd name="connsiteX7" fmla="*/ 4466706 w 4466706"/>
                    <a:gd name="connsiteY7" fmla="*/ 16626 h 911085"/>
                    <a:gd name="connsiteX0" fmla="*/ 4466706 w 4466706"/>
                    <a:gd name="connsiteY0" fmla="*/ 16626 h 913251"/>
                    <a:gd name="connsiteX1" fmla="*/ 4466706 w 4466706"/>
                    <a:gd name="connsiteY1" fmla="*/ 620684 h 913251"/>
                    <a:gd name="connsiteX2" fmla="*/ 4266092 w 4466706"/>
                    <a:gd name="connsiteY2" fmla="*/ 755904 h 913251"/>
                    <a:gd name="connsiteX3" fmla="*/ 2184586 w 4466706"/>
                    <a:gd name="connsiteY3" fmla="*/ 911076 h 913251"/>
                    <a:gd name="connsiteX4" fmla="*/ 138546 w 4466706"/>
                    <a:gd name="connsiteY4" fmla="*/ 748146 h 913251"/>
                    <a:gd name="connsiteX5" fmla="*/ 0 w 4466706"/>
                    <a:gd name="connsiteY5" fmla="*/ 626226 h 913251"/>
                    <a:gd name="connsiteX6" fmla="*/ 0 w 4466706"/>
                    <a:gd name="connsiteY6" fmla="*/ 0 h 913251"/>
                    <a:gd name="connsiteX7" fmla="*/ 4466706 w 4466706"/>
                    <a:gd name="connsiteY7" fmla="*/ 16626 h 913251"/>
                    <a:gd name="connsiteX0" fmla="*/ 4466706 w 4466706"/>
                    <a:gd name="connsiteY0" fmla="*/ 16626 h 913251"/>
                    <a:gd name="connsiteX1" fmla="*/ 4466706 w 4466706"/>
                    <a:gd name="connsiteY1" fmla="*/ 620684 h 913251"/>
                    <a:gd name="connsiteX2" fmla="*/ 4266092 w 4466706"/>
                    <a:gd name="connsiteY2" fmla="*/ 755904 h 913251"/>
                    <a:gd name="connsiteX3" fmla="*/ 2184586 w 4466706"/>
                    <a:gd name="connsiteY3" fmla="*/ 911076 h 913251"/>
                    <a:gd name="connsiteX4" fmla="*/ 138546 w 4466706"/>
                    <a:gd name="connsiteY4" fmla="*/ 748146 h 913251"/>
                    <a:gd name="connsiteX5" fmla="*/ 0 w 4466706"/>
                    <a:gd name="connsiteY5" fmla="*/ 626226 h 913251"/>
                    <a:gd name="connsiteX6" fmla="*/ 0 w 4466706"/>
                    <a:gd name="connsiteY6" fmla="*/ 0 h 913251"/>
                    <a:gd name="connsiteX7" fmla="*/ 4466706 w 4466706"/>
                    <a:gd name="connsiteY7" fmla="*/ 16626 h 913251"/>
                    <a:gd name="connsiteX0" fmla="*/ 4466706 w 4466706"/>
                    <a:gd name="connsiteY0" fmla="*/ 16626 h 911076"/>
                    <a:gd name="connsiteX1" fmla="*/ 4466706 w 4466706"/>
                    <a:gd name="connsiteY1" fmla="*/ 620684 h 911076"/>
                    <a:gd name="connsiteX2" fmla="*/ 4266092 w 4466706"/>
                    <a:gd name="connsiteY2" fmla="*/ 755904 h 911076"/>
                    <a:gd name="connsiteX3" fmla="*/ 2184586 w 4466706"/>
                    <a:gd name="connsiteY3" fmla="*/ 911076 h 911076"/>
                    <a:gd name="connsiteX4" fmla="*/ 138546 w 4466706"/>
                    <a:gd name="connsiteY4" fmla="*/ 748146 h 911076"/>
                    <a:gd name="connsiteX5" fmla="*/ 0 w 4466706"/>
                    <a:gd name="connsiteY5" fmla="*/ 626226 h 911076"/>
                    <a:gd name="connsiteX6" fmla="*/ 0 w 4466706"/>
                    <a:gd name="connsiteY6" fmla="*/ 0 h 911076"/>
                    <a:gd name="connsiteX7" fmla="*/ 4466706 w 4466706"/>
                    <a:gd name="connsiteY7" fmla="*/ 16626 h 911076"/>
                    <a:gd name="connsiteX0" fmla="*/ 4466706 w 4466706"/>
                    <a:gd name="connsiteY0" fmla="*/ 16626 h 911076"/>
                    <a:gd name="connsiteX1" fmla="*/ 4466706 w 4466706"/>
                    <a:gd name="connsiteY1" fmla="*/ 620684 h 911076"/>
                    <a:gd name="connsiteX2" fmla="*/ 4266092 w 4466706"/>
                    <a:gd name="connsiteY2" fmla="*/ 755904 h 911076"/>
                    <a:gd name="connsiteX3" fmla="*/ 2184586 w 4466706"/>
                    <a:gd name="connsiteY3" fmla="*/ 911076 h 911076"/>
                    <a:gd name="connsiteX4" fmla="*/ 138546 w 4466706"/>
                    <a:gd name="connsiteY4" fmla="*/ 748146 h 911076"/>
                    <a:gd name="connsiteX5" fmla="*/ 0 w 4466706"/>
                    <a:gd name="connsiteY5" fmla="*/ 626226 h 911076"/>
                    <a:gd name="connsiteX6" fmla="*/ 0 w 4466706"/>
                    <a:gd name="connsiteY6" fmla="*/ 0 h 911076"/>
                    <a:gd name="connsiteX7" fmla="*/ 4466706 w 4466706"/>
                    <a:gd name="connsiteY7" fmla="*/ 16626 h 911076"/>
                    <a:gd name="connsiteX0" fmla="*/ 4466706 w 4466706"/>
                    <a:gd name="connsiteY0" fmla="*/ 16626 h 911076"/>
                    <a:gd name="connsiteX1" fmla="*/ 4466706 w 4466706"/>
                    <a:gd name="connsiteY1" fmla="*/ 620684 h 911076"/>
                    <a:gd name="connsiteX2" fmla="*/ 4266092 w 4466706"/>
                    <a:gd name="connsiteY2" fmla="*/ 755904 h 911076"/>
                    <a:gd name="connsiteX3" fmla="*/ 2184586 w 4466706"/>
                    <a:gd name="connsiteY3" fmla="*/ 911076 h 911076"/>
                    <a:gd name="connsiteX4" fmla="*/ 138546 w 4466706"/>
                    <a:gd name="connsiteY4" fmla="*/ 748146 h 911076"/>
                    <a:gd name="connsiteX5" fmla="*/ 0 w 4466706"/>
                    <a:gd name="connsiteY5" fmla="*/ 626226 h 911076"/>
                    <a:gd name="connsiteX6" fmla="*/ 0 w 4466706"/>
                    <a:gd name="connsiteY6" fmla="*/ 0 h 911076"/>
                    <a:gd name="connsiteX7" fmla="*/ 4466706 w 4466706"/>
                    <a:gd name="connsiteY7" fmla="*/ 16626 h 91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66706" h="911076">
                      <a:moveTo>
                        <a:pt x="4466706" y="16626"/>
                      </a:moveTo>
                      <a:lnTo>
                        <a:pt x="4466706" y="620684"/>
                      </a:lnTo>
                      <a:cubicBezTo>
                        <a:pt x="4458763" y="701779"/>
                        <a:pt x="4356903" y="734721"/>
                        <a:pt x="4266092" y="755904"/>
                      </a:cubicBezTo>
                      <a:cubicBezTo>
                        <a:pt x="4083479" y="792445"/>
                        <a:pt x="3373602" y="911276"/>
                        <a:pt x="2184586" y="911076"/>
                      </a:cubicBezTo>
                      <a:cubicBezTo>
                        <a:pt x="1246430" y="893463"/>
                        <a:pt x="724132" y="870066"/>
                        <a:pt x="138546" y="748146"/>
                      </a:cubicBezTo>
                      <a:cubicBezTo>
                        <a:pt x="45812" y="720806"/>
                        <a:pt x="7389" y="694575"/>
                        <a:pt x="0" y="626226"/>
                      </a:cubicBezTo>
                      <a:lnTo>
                        <a:pt x="0" y="0"/>
                      </a:lnTo>
                      <a:lnTo>
                        <a:pt x="4466706" y="16626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12700">
                  <a:solidFill>
                    <a:srgbClr val="00A1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860"/>
                  <a:endParaRPr lang="ko-KR" altLang="en-US" sz="1400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147" name="타원 146"/>
                <p:cNvSpPr/>
                <p:nvPr/>
              </p:nvSpPr>
              <p:spPr>
                <a:xfrm>
                  <a:off x="11833655" y="4822462"/>
                  <a:ext cx="871977" cy="223481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A1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860"/>
                  <a:endParaRPr lang="ko-KR" altLang="en-US" sz="1400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sp>
            <p:nvSpPr>
              <p:cNvPr id="145" name="TextBox 192"/>
              <p:cNvSpPr txBox="1">
                <a:spLocks noChangeArrowheads="1"/>
              </p:cNvSpPr>
              <p:nvPr/>
            </p:nvSpPr>
            <p:spPr bwMode="auto">
              <a:xfrm>
                <a:off x="7159586" y="1269288"/>
                <a:ext cx="1083586" cy="534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36000" rIns="0" bIns="36000" anchor="ctr" anchorCtr="0">
                <a:spAutoFit/>
              </a:bodyPr>
              <a:lstStyle>
                <a:defPPr>
                  <a:defRPr lang="ko-KR"/>
                </a:defPPr>
                <a:lvl1pPr algn="ctr" defTabSz="762000"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3271AA"/>
                  </a:buClr>
                  <a:buSzPct val="140000"/>
                  <a:tabLst>
                    <a:tab pos="5646738" algn="l"/>
                  </a:tabLst>
                  <a:defRPr kumimoji="0" sz="105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defRPr>
                </a:lvl1pPr>
                <a:lvl2pPr marL="496888" indent="-39688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2pPr>
                <a:lvl3pPr marL="995363" indent="-8096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3pPr>
                <a:lvl4pPr marL="1492250" indent="-12065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4pPr>
                <a:lvl5pPr marL="1990725" indent="-161925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5pPr>
                <a:lvl6pPr>
                  <a:defRPr kumimoji="1">
                    <a:latin typeface="굴림" pitchFamily="50" charset="-127"/>
                    <a:ea typeface="굴림" pitchFamily="50" charset="-127"/>
                  </a:defRPr>
                </a:lvl6pPr>
                <a:lvl7pPr>
                  <a:defRPr kumimoji="1">
                    <a:latin typeface="굴림" pitchFamily="50" charset="-127"/>
                    <a:ea typeface="굴림" pitchFamily="50" charset="-127"/>
                  </a:defRPr>
                </a:lvl7pPr>
                <a:lvl8pPr>
                  <a:defRPr kumimoji="1">
                    <a:latin typeface="굴림" pitchFamily="50" charset="-127"/>
                    <a:ea typeface="굴림" pitchFamily="50" charset="-127"/>
                  </a:defRPr>
                </a:lvl8pPr>
                <a:lvl9pPr>
                  <a:defRPr kumimoji="1"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defTabSz="994919" eaLnBrk="1" latinLnBrk="1" hangingPunct="1">
                  <a:buClr>
                    <a:srgbClr val="2C95DD"/>
                  </a:buClr>
                </a:pPr>
                <a:r>
                  <a:rPr lang="en-US" altLang="ko-KR" sz="1100" b="0" kern="12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견고딕" pitchFamily="18" charset="-127"/>
                    <a:ea typeface="HY견고딕" pitchFamily="18" charset="-127"/>
                  </a:rPr>
                  <a:t>13TB </a:t>
                </a:r>
                <a:r>
                  <a:rPr lang="ko-KR" altLang="en-US" sz="1100" b="0" kern="12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견고딕" pitchFamily="18" charset="-127"/>
                    <a:ea typeface="HY견고딕" pitchFamily="18" charset="-127"/>
                  </a:rPr>
                  <a:t>데이터</a:t>
                </a:r>
                <a:endParaRPr lang="en-US" altLang="ko-KR" sz="1100" b="0" kern="12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defTabSz="994919" eaLnBrk="1" latinLnBrk="1" hangingPunct="1">
                  <a:buClr>
                    <a:srgbClr val="2C95DD"/>
                  </a:buClr>
                </a:pPr>
                <a:r>
                  <a:rPr lang="en-US" altLang="ko-KR" sz="1100" b="0" kern="12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HY견고딕" pitchFamily="18" charset="-127"/>
                    <a:ea typeface="HY견고딕" pitchFamily="18" charset="-127"/>
                  </a:rPr>
                  <a:t>13 TB of data</a:t>
                </a:r>
              </a:p>
            </p:txBody>
          </p:sp>
        </p:grpSp>
        <p:pic>
          <p:nvPicPr>
            <p:cNvPr id="139" name="Picture 85" descr="C:\Documents and Settings\Administrator\바탕 화면\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3994" y="1923335"/>
              <a:ext cx="794339" cy="56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직사각형 136"/>
            <p:cNvSpPr/>
            <p:nvPr/>
          </p:nvSpPr>
          <p:spPr bwMode="auto">
            <a:xfrm>
              <a:off x="5127451" y="1834894"/>
              <a:ext cx="2799671" cy="61293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175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lvl="1" algn="ctr" defTabSz="761550" eaLnBrk="0" latinLnBrk="0" hangingPunct="0">
                <a:lnSpc>
                  <a:spcPct val="90000"/>
                </a:lnSpc>
                <a:buClr>
                  <a:prstClr val="black"/>
                </a:buClr>
                <a:tabLst>
                  <a:tab pos="5644989" algn="l"/>
                </a:tabLst>
                <a:defRPr/>
              </a:pPr>
              <a:r>
                <a:rPr lang="en-US" altLang="ko-KR" sz="1500" kern="0" dirty="0">
                  <a:ln w="11430"/>
                  <a:solidFill>
                    <a:srgbClr val="FF0000"/>
                  </a:solidFill>
                  <a:effectLst>
                    <a:glow rad="101600">
                      <a:sysClr val="window" lastClr="FFFFFF">
                        <a:alpha val="60000"/>
                      </a:sysClr>
                    </a:glow>
                  </a:effectLst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14,200 Users</a:t>
              </a:r>
            </a:p>
            <a:p>
              <a:pPr marL="0" lvl="1" algn="ctr" defTabSz="761550" eaLnBrk="0" latinLnBrk="0" hangingPunct="0">
                <a:lnSpc>
                  <a:spcPct val="90000"/>
                </a:lnSpc>
                <a:buClr>
                  <a:prstClr val="black"/>
                </a:buClr>
                <a:tabLst>
                  <a:tab pos="5644989" algn="l"/>
                </a:tabLst>
                <a:defRPr/>
              </a:pPr>
              <a:r>
                <a:rPr lang="en-US" altLang="ko-KR" sz="1500" spc="-108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F497D">
                      <a:lumMod val="50000"/>
                    </a:srgbClr>
                  </a:solidFill>
                  <a:effectLst>
                    <a:glow rad="228600">
                      <a:prstClr val="white">
                        <a:alpha val="60000"/>
                      </a:prstClr>
                    </a:glow>
                  </a:effectLst>
                  <a:latin typeface="HY견고딕" pitchFamily="18" charset="-127"/>
                  <a:ea typeface="HY견고딕" pitchFamily="18" charset="-127"/>
                </a:rPr>
                <a:t>More than 3,000 hits daily</a:t>
              </a:r>
              <a:endParaRPr lang="ko-KR" altLang="en-US" sz="1500" kern="0" dirty="0">
                <a:ln w="11430"/>
                <a:solidFill>
                  <a:srgbClr val="FF0000"/>
                </a:solidFill>
                <a:effectLst>
                  <a:glow rad="101600">
                    <a:sysClr val="window" lastClr="FFFFFF">
                      <a:alpha val="60000"/>
                    </a:sysClr>
                  </a:glo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60" name="직사각형 159"/>
          <p:cNvSpPr/>
          <p:nvPr/>
        </p:nvSpPr>
        <p:spPr>
          <a:xfrm>
            <a:off x="5607026" y="2339604"/>
            <a:ext cx="3592232" cy="307720"/>
          </a:xfrm>
          <a:prstGeom prst="rect">
            <a:avLst/>
          </a:prstGeom>
        </p:spPr>
        <p:txBody>
          <a:bodyPr wrap="square" lIns="91386" tIns="45692" rIns="91386" bIns="45692">
            <a:spAutoFit/>
          </a:bodyPr>
          <a:lstStyle/>
          <a:p>
            <a:pPr algn="ctr" defTabSz="913860"/>
            <a:r>
              <a:rPr lang="en-US" altLang="ko-KR" sz="14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Stable Integrated Operation</a:t>
            </a:r>
            <a:r>
              <a:rPr lang="en-US" altLang="ko-KR" sz="1400" spc="-1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(2018~ )</a:t>
            </a:r>
            <a:endParaRPr lang="ko-KR" altLang="en-US" sz="1400" spc="-10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0" name="Freeform 237"/>
          <p:cNvSpPr>
            <a:spLocks/>
          </p:cNvSpPr>
          <p:nvPr/>
        </p:nvSpPr>
        <p:spPr bwMode="auto">
          <a:xfrm rot="3774703" flipH="1">
            <a:off x="2188177" y="2524268"/>
            <a:ext cx="834603" cy="961192"/>
          </a:xfrm>
          <a:custGeom>
            <a:avLst/>
            <a:gdLst>
              <a:gd name="T0" fmla="*/ 5855 w 1554"/>
              <a:gd name="T1" fmla="*/ 74743 h 1743"/>
              <a:gd name="T2" fmla="*/ 21821 w 1554"/>
              <a:gd name="T3" fmla="*/ 155985 h 1743"/>
              <a:gd name="T4" fmla="*/ 42578 w 1554"/>
              <a:gd name="T5" fmla="*/ 212042 h 1743"/>
              <a:gd name="T6" fmla="*/ 72383 w 1554"/>
              <a:gd name="T7" fmla="*/ 271349 h 1743"/>
              <a:gd name="T8" fmla="*/ 109640 w 1554"/>
              <a:gd name="T9" fmla="*/ 324968 h 1743"/>
              <a:gd name="T10" fmla="*/ 158073 w 1554"/>
              <a:gd name="T11" fmla="*/ 385088 h 1743"/>
              <a:gd name="T12" fmla="*/ 224069 w 1554"/>
              <a:gd name="T13" fmla="*/ 451706 h 1743"/>
              <a:gd name="T14" fmla="*/ 292195 w 1554"/>
              <a:gd name="T15" fmla="*/ 507763 h 1743"/>
              <a:gd name="T16" fmla="*/ 371497 w 1554"/>
              <a:gd name="T17" fmla="*/ 554071 h 1743"/>
              <a:gd name="T18" fmla="*/ 451332 w 1554"/>
              <a:gd name="T19" fmla="*/ 588193 h 1743"/>
              <a:gd name="T20" fmla="*/ 516796 w 1554"/>
              <a:gd name="T21" fmla="*/ 607285 h 1743"/>
              <a:gd name="T22" fmla="*/ 575874 w 1554"/>
              <a:gd name="T23" fmla="*/ 619065 h 1743"/>
              <a:gd name="T24" fmla="*/ 628033 w 1554"/>
              <a:gd name="T25" fmla="*/ 628002 h 1743"/>
              <a:gd name="T26" fmla="*/ 634952 w 1554"/>
              <a:gd name="T27" fmla="*/ 677559 h 1743"/>
              <a:gd name="T28" fmla="*/ 717980 w 1554"/>
              <a:gd name="T29" fmla="*/ 645062 h 1743"/>
              <a:gd name="T30" fmla="*/ 826555 w 1554"/>
              <a:gd name="T31" fmla="*/ 625564 h 1743"/>
              <a:gd name="T32" fmla="*/ 782912 w 1554"/>
              <a:gd name="T33" fmla="*/ 581694 h 1743"/>
              <a:gd name="T34" fmla="*/ 750446 w 1554"/>
              <a:gd name="T35" fmla="*/ 528886 h 1743"/>
              <a:gd name="T36" fmla="*/ 725963 w 1554"/>
              <a:gd name="T37" fmla="*/ 445207 h 1743"/>
              <a:gd name="T38" fmla="*/ 637081 w 1554"/>
              <a:gd name="T39" fmla="*/ 525636 h 1743"/>
              <a:gd name="T40" fmla="*/ 551924 w 1554"/>
              <a:gd name="T41" fmla="*/ 508576 h 1743"/>
              <a:gd name="T42" fmla="*/ 465170 w 1554"/>
              <a:gd name="T43" fmla="*/ 478516 h 1743"/>
              <a:gd name="T44" fmla="*/ 377352 w 1554"/>
              <a:gd name="T45" fmla="*/ 439114 h 1743"/>
              <a:gd name="T46" fmla="*/ 277292 w 1554"/>
              <a:gd name="T47" fmla="*/ 378588 h 1743"/>
              <a:gd name="T48" fmla="*/ 210231 w 1554"/>
              <a:gd name="T49" fmla="*/ 327406 h 1743"/>
              <a:gd name="T50" fmla="*/ 164992 w 1554"/>
              <a:gd name="T51" fmla="*/ 285566 h 1743"/>
              <a:gd name="T52" fmla="*/ 135187 w 1554"/>
              <a:gd name="T53" fmla="*/ 252663 h 1743"/>
              <a:gd name="T54" fmla="*/ 98463 w 1554"/>
              <a:gd name="T55" fmla="*/ 212854 h 1743"/>
              <a:gd name="T56" fmla="*/ 76109 w 1554"/>
              <a:gd name="T57" fmla="*/ 182795 h 1743"/>
              <a:gd name="T58" fmla="*/ 57481 w 1554"/>
              <a:gd name="T59" fmla="*/ 151923 h 1743"/>
              <a:gd name="T60" fmla="*/ 38321 w 1554"/>
              <a:gd name="T61" fmla="*/ 109677 h 1743"/>
              <a:gd name="T62" fmla="*/ 0 w 1554"/>
              <a:gd name="T63" fmla="*/ 0 h 17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54" h="1743">
                <a:moveTo>
                  <a:pt x="0" y="0"/>
                </a:moveTo>
                <a:lnTo>
                  <a:pt x="11" y="184"/>
                </a:lnTo>
                <a:lnTo>
                  <a:pt x="22" y="276"/>
                </a:lnTo>
                <a:lnTo>
                  <a:pt x="41" y="384"/>
                </a:lnTo>
                <a:lnTo>
                  <a:pt x="59" y="456"/>
                </a:lnTo>
                <a:lnTo>
                  <a:pt x="80" y="522"/>
                </a:lnTo>
                <a:lnTo>
                  <a:pt x="106" y="598"/>
                </a:lnTo>
                <a:lnTo>
                  <a:pt x="136" y="668"/>
                </a:lnTo>
                <a:lnTo>
                  <a:pt x="171" y="736"/>
                </a:lnTo>
                <a:lnTo>
                  <a:pt x="206" y="800"/>
                </a:lnTo>
                <a:lnTo>
                  <a:pt x="255" y="883"/>
                </a:lnTo>
                <a:lnTo>
                  <a:pt x="297" y="948"/>
                </a:lnTo>
                <a:lnTo>
                  <a:pt x="354" y="1023"/>
                </a:lnTo>
                <a:lnTo>
                  <a:pt x="421" y="1112"/>
                </a:lnTo>
                <a:lnTo>
                  <a:pt x="488" y="1186"/>
                </a:lnTo>
                <a:lnTo>
                  <a:pt x="549" y="1250"/>
                </a:lnTo>
                <a:lnTo>
                  <a:pt x="624" y="1311"/>
                </a:lnTo>
                <a:lnTo>
                  <a:pt x="698" y="1364"/>
                </a:lnTo>
                <a:lnTo>
                  <a:pt x="777" y="1412"/>
                </a:lnTo>
                <a:lnTo>
                  <a:pt x="848" y="1448"/>
                </a:lnTo>
                <a:lnTo>
                  <a:pt x="915" y="1476"/>
                </a:lnTo>
                <a:lnTo>
                  <a:pt x="971" y="1495"/>
                </a:lnTo>
                <a:lnTo>
                  <a:pt x="1028" y="1512"/>
                </a:lnTo>
                <a:lnTo>
                  <a:pt x="1082" y="1524"/>
                </a:lnTo>
                <a:lnTo>
                  <a:pt x="1130" y="1536"/>
                </a:lnTo>
                <a:lnTo>
                  <a:pt x="1180" y="1546"/>
                </a:lnTo>
                <a:lnTo>
                  <a:pt x="1095" y="1742"/>
                </a:lnTo>
                <a:lnTo>
                  <a:pt x="1193" y="1668"/>
                </a:lnTo>
                <a:lnTo>
                  <a:pt x="1271" y="1624"/>
                </a:lnTo>
                <a:lnTo>
                  <a:pt x="1349" y="1588"/>
                </a:lnTo>
                <a:lnTo>
                  <a:pt x="1451" y="1558"/>
                </a:lnTo>
                <a:lnTo>
                  <a:pt x="1553" y="1540"/>
                </a:lnTo>
                <a:lnTo>
                  <a:pt x="1520" y="1502"/>
                </a:lnTo>
                <a:lnTo>
                  <a:pt x="1471" y="1432"/>
                </a:lnTo>
                <a:lnTo>
                  <a:pt x="1438" y="1366"/>
                </a:lnTo>
                <a:lnTo>
                  <a:pt x="1410" y="1302"/>
                </a:lnTo>
                <a:lnTo>
                  <a:pt x="1390" y="1230"/>
                </a:lnTo>
                <a:lnTo>
                  <a:pt x="1364" y="1096"/>
                </a:lnTo>
                <a:lnTo>
                  <a:pt x="1278" y="1310"/>
                </a:lnTo>
                <a:lnTo>
                  <a:pt x="1197" y="1294"/>
                </a:lnTo>
                <a:lnTo>
                  <a:pt x="1114" y="1273"/>
                </a:lnTo>
                <a:lnTo>
                  <a:pt x="1037" y="1252"/>
                </a:lnTo>
                <a:lnTo>
                  <a:pt x="954" y="1220"/>
                </a:lnTo>
                <a:lnTo>
                  <a:pt x="874" y="1178"/>
                </a:lnTo>
                <a:lnTo>
                  <a:pt x="790" y="1134"/>
                </a:lnTo>
                <a:lnTo>
                  <a:pt x="709" y="1081"/>
                </a:lnTo>
                <a:lnTo>
                  <a:pt x="607" y="1004"/>
                </a:lnTo>
                <a:lnTo>
                  <a:pt x="521" y="932"/>
                </a:lnTo>
                <a:lnTo>
                  <a:pt x="458" y="872"/>
                </a:lnTo>
                <a:lnTo>
                  <a:pt x="395" y="806"/>
                </a:lnTo>
                <a:lnTo>
                  <a:pt x="351" y="758"/>
                </a:lnTo>
                <a:lnTo>
                  <a:pt x="310" y="703"/>
                </a:lnTo>
                <a:lnTo>
                  <a:pt x="284" y="666"/>
                </a:lnTo>
                <a:lnTo>
                  <a:pt x="254" y="622"/>
                </a:lnTo>
                <a:lnTo>
                  <a:pt x="215" y="564"/>
                </a:lnTo>
                <a:lnTo>
                  <a:pt x="185" y="524"/>
                </a:lnTo>
                <a:lnTo>
                  <a:pt x="165" y="487"/>
                </a:lnTo>
                <a:lnTo>
                  <a:pt x="143" y="450"/>
                </a:lnTo>
                <a:lnTo>
                  <a:pt x="126" y="413"/>
                </a:lnTo>
                <a:lnTo>
                  <a:pt x="108" y="374"/>
                </a:lnTo>
                <a:lnTo>
                  <a:pt x="90" y="330"/>
                </a:lnTo>
                <a:lnTo>
                  <a:pt x="72" y="270"/>
                </a:lnTo>
                <a:lnTo>
                  <a:pt x="41" y="166"/>
                </a:lnTo>
                <a:lnTo>
                  <a:pt x="0" y="0"/>
                </a:lnTo>
              </a:path>
            </a:pathLst>
          </a:custGeom>
          <a:solidFill>
            <a:srgbClr val="4F81BD"/>
          </a:solidFill>
          <a:ln>
            <a:noFill/>
          </a:ln>
          <a:effectLst>
            <a:outerShdw dist="107763" dir="2700000" algn="ctr" rotWithShape="0">
              <a:srgbClr val="EEECE1"/>
            </a:outerShdw>
          </a:effectLst>
        </p:spPr>
        <p:txBody>
          <a:bodyPr lIns="91368" tIns="45684" rIns="91368" bIns="45684"/>
          <a:lstStyle/>
          <a:p>
            <a:pPr latinLnBrk="0">
              <a:defRPr/>
            </a:pPr>
            <a:endParaRPr lang="ko-KR" altLang="en-US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89" y="4361604"/>
            <a:ext cx="3840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60432" y="104903"/>
            <a:ext cx="586868" cy="273844"/>
          </a:xfrm>
        </p:spPr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380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283" y="303498"/>
            <a:ext cx="8956339" cy="383367"/>
          </a:xfrm>
        </p:spPr>
        <p:txBody>
          <a:bodyPr>
            <a:no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맑은 고딕"/>
                <a:ea typeface="맑은 고딕"/>
              </a:rPr>
              <a:t>1-4. Chart of</a:t>
            </a:r>
            <a:r>
              <a:rPr lang="ko-KR" altLang="en-US" sz="2400" dirty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맑은 고딕"/>
                <a:ea typeface="맑은 고딕"/>
              </a:rPr>
              <a:t>Agrix</a:t>
            </a:r>
            <a:r>
              <a:rPr lang="en-US" altLang="ko-KR" sz="2400" dirty="0">
                <a:solidFill>
                  <a:schemeClr val="tx1"/>
                </a:solidFill>
                <a:latin typeface="맑은 고딕"/>
                <a:ea typeface="맑은 고딕"/>
              </a:rPr>
              <a:t> in Organizations and Projects</a:t>
            </a:r>
            <a:br>
              <a:rPr lang="en-US" altLang="ko-KR" sz="2400" dirty="0">
                <a:latin typeface="맑은 고딕" pitchFamily="50" charset="-127"/>
                <a:ea typeface="맑은 고딕" pitchFamily="50" charset="-127"/>
              </a:rPr>
            </a:br>
            <a:endParaRPr lang="en-US" altLang="ko-KR" sz="1600">
              <a:ea typeface="맑은 고딕"/>
            </a:endParaRPr>
          </a:p>
        </p:txBody>
      </p:sp>
      <p:grpSp>
        <p:nvGrpSpPr>
          <p:cNvPr id="188" name="그룹 187"/>
          <p:cNvGrpSpPr/>
          <p:nvPr/>
        </p:nvGrpSpPr>
        <p:grpSpPr>
          <a:xfrm>
            <a:off x="0" y="974079"/>
            <a:ext cx="9144000" cy="3999873"/>
            <a:chOff x="491935" y="1280892"/>
            <a:chExt cx="5852270" cy="4620052"/>
          </a:xfrm>
        </p:grpSpPr>
        <p:pic>
          <p:nvPicPr>
            <p:cNvPr id="189" name="Picture 212" descr="Untitled-1"/>
            <p:cNvPicPr>
              <a:picLocks noChangeAspect="1" noChangeArrowheads="1"/>
            </p:cNvPicPr>
            <p:nvPr/>
          </p:nvPicPr>
          <p:blipFill>
            <a:blip r:embed="rId2" cstate="print"/>
            <a:srcRect l="9505" r="4059" b="9006"/>
            <a:stretch>
              <a:fillRect/>
            </a:stretch>
          </p:blipFill>
          <p:spPr bwMode="auto">
            <a:xfrm>
              <a:off x="1628484" y="4798212"/>
              <a:ext cx="576810" cy="52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Text Box 33"/>
            <p:cNvSpPr txBox="1">
              <a:spLocks noChangeArrowheads="1"/>
            </p:cNvSpPr>
            <p:nvPr/>
          </p:nvSpPr>
          <p:spPr bwMode="auto">
            <a:xfrm>
              <a:off x="1063783" y="5225500"/>
              <a:ext cx="1587846" cy="67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National Agricultural</a:t>
              </a:r>
            </a:p>
            <a:p>
              <a:pPr algn="ctr" latinLnBrk="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Cooperative Federation</a:t>
              </a:r>
            </a:p>
            <a:p>
              <a:pPr algn="ctr" latinLnBrk="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(Report on ginseng/rental service of agricultural machinery/tax-free oil</a:t>
              </a:r>
              <a:endParaRPr lang="ko-KR" altLang="en-US" sz="800" kern="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sp>
          <p:nvSpPr>
            <p:cNvPr id="191" name="Text Box 33"/>
            <p:cNvSpPr txBox="1">
              <a:spLocks noChangeArrowheads="1"/>
            </p:cNvSpPr>
            <p:nvPr/>
          </p:nvSpPr>
          <p:spPr bwMode="auto">
            <a:xfrm>
              <a:off x="2338004" y="5204494"/>
              <a:ext cx="1000169" cy="67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Korea Rural</a:t>
              </a:r>
            </a:p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Community Corporation</a:t>
              </a:r>
            </a:p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(farmland banking information)</a:t>
              </a:r>
              <a:endParaRPr lang="ko-KR" altLang="en-US" sz="800" kern="0" dirty="0">
                <a:solidFill>
                  <a:srgbClr val="000000"/>
                </a:solidFill>
                <a:sym typeface="Wingdings" pitchFamily="2" charset="2"/>
              </a:endParaRPr>
            </a:p>
          </p:txBody>
        </p:sp>
        <p:pic>
          <p:nvPicPr>
            <p:cNvPr id="192" name="Picture 212" descr="Untitled-1"/>
            <p:cNvPicPr>
              <a:picLocks noChangeAspect="1" noChangeArrowheads="1"/>
            </p:cNvPicPr>
            <p:nvPr/>
          </p:nvPicPr>
          <p:blipFill>
            <a:blip r:embed="rId2" cstate="print"/>
            <a:srcRect l="9505" r="4059" b="9006"/>
            <a:stretch>
              <a:fillRect/>
            </a:stretch>
          </p:blipFill>
          <p:spPr bwMode="auto">
            <a:xfrm>
              <a:off x="2478785" y="4806892"/>
              <a:ext cx="558597" cy="50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3" name="그룹 192"/>
            <p:cNvGrpSpPr/>
            <p:nvPr/>
          </p:nvGrpSpPr>
          <p:grpSpPr>
            <a:xfrm>
              <a:off x="3111205" y="4828961"/>
              <a:ext cx="813240" cy="954863"/>
              <a:chOff x="3046783" y="4848842"/>
              <a:chExt cx="813240" cy="954863"/>
            </a:xfrm>
          </p:grpSpPr>
          <p:sp>
            <p:nvSpPr>
              <p:cNvPr id="313" name="Text Box 33"/>
              <p:cNvSpPr txBox="1">
                <a:spLocks noChangeArrowheads="1"/>
              </p:cNvSpPr>
              <p:nvPr/>
            </p:nvSpPr>
            <p:spPr bwMode="auto">
              <a:xfrm>
                <a:off x="3046783" y="5270459"/>
                <a:ext cx="813240" cy="533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Ministry of Health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and Welfare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(pension)</a:t>
                </a:r>
              </a:p>
            </p:txBody>
          </p:sp>
          <p:pic>
            <p:nvPicPr>
              <p:cNvPr id="314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3167097" y="4848842"/>
                <a:ext cx="606299" cy="495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4" name="그룹 193"/>
            <p:cNvGrpSpPr/>
            <p:nvPr/>
          </p:nvGrpSpPr>
          <p:grpSpPr>
            <a:xfrm>
              <a:off x="3792570" y="4803969"/>
              <a:ext cx="842927" cy="933771"/>
              <a:chOff x="3959068" y="4850613"/>
              <a:chExt cx="842927" cy="933771"/>
            </a:xfrm>
          </p:grpSpPr>
          <p:sp>
            <p:nvSpPr>
              <p:cNvPr id="311" name="Text Box 33"/>
              <p:cNvSpPr txBox="1">
                <a:spLocks noChangeArrowheads="1"/>
              </p:cNvSpPr>
              <p:nvPr/>
            </p:nvSpPr>
            <p:spPr bwMode="auto">
              <a:xfrm>
                <a:off x="3959068" y="5251138"/>
                <a:ext cx="842927" cy="533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Ministry of Health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and Welfare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(health insurance)</a:t>
                </a:r>
                <a:endParaRPr lang="ko-KR" altLang="en-US" sz="800" kern="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pic>
            <p:nvPicPr>
              <p:cNvPr id="312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4087280" y="4850613"/>
                <a:ext cx="617602" cy="490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5" name="그룹 194"/>
            <p:cNvGrpSpPr/>
            <p:nvPr/>
          </p:nvGrpSpPr>
          <p:grpSpPr>
            <a:xfrm>
              <a:off x="4564280" y="4834318"/>
              <a:ext cx="819251" cy="1038377"/>
              <a:chOff x="4464001" y="4834318"/>
              <a:chExt cx="819251" cy="1038377"/>
            </a:xfrm>
          </p:grpSpPr>
          <p:sp>
            <p:nvSpPr>
              <p:cNvPr id="309" name="Text Box 33"/>
              <p:cNvSpPr txBox="1">
                <a:spLocks noChangeArrowheads="1"/>
              </p:cNvSpPr>
              <p:nvPr/>
            </p:nvSpPr>
            <p:spPr bwMode="auto">
              <a:xfrm>
                <a:off x="4464001" y="5197251"/>
                <a:ext cx="819251" cy="675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</a:rPr>
                  <a:t>Disaster insurance company for agriculture and livestock</a:t>
                </a:r>
              </a:p>
            </p:txBody>
          </p:sp>
          <p:pic>
            <p:nvPicPr>
              <p:cNvPr id="310" name="Picture 212" descr="Untitled-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505" r="4059" b="9006"/>
              <a:stretch>
                <a:fillRect/>
              </a:stretch>
            </p:blipFill>
            <p:spPr bwMode="auto">
              <a:xfrm>
                <a:off x="4495562" y="4834318"/>
                <a:ext cx="632178" cy="40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6" name="자유형 195"/>
            <p:cNvSpPr/>
            <p:nvPr/>
          </p:nvSpPr>
          <p:spPr bwMode="auto">
            <a:xfrm>
              <a:off x="699667" y="1314762"/>
              <a:ext cx="4820889" cy="4266761"/>
            </a:xfrm>
            <a:custGeom>
              <a:avLst/>
              <a:gdLst>
                <a:gd name="connsiteX0" fmla="*/ 0 w 8650514"/>
                <a:gd name="connsiteY0" fmla="*/ 5123543 h 5907314"/>
                <a:gd name="connsiteX1" fmla="*/ 7634514 w 8650514"/>
                <a:gd name="connsiteY1" fmla="*/ 5123543 h 5907314"/>
                <a:gd name="connsiteX2" fmla="*/ 7634514 w 8650514"/>
                <a:gd name="connsiteY2" fmla="*/ 0 h 5907314"/>
                <a:gd name="connsiteX3" fmla="*/ 8650514 w 8650514"/>
                <a:gd name="connsiteY3" fmla="*/ 0 h 5907314"/>
                <a:gd name="connsiteX4" fmla="*/ 8650514 w 8650514"/>
                <a:gd name="connsiteY4" fmla="*/ 5907314 h 5907314"/>
                <a:gd name="connsiteX5" fmla="*/ 0 w 8650514"/>
                <a:gd name="connsiteY5" fmla="*/ 5907314 h 5907314"/>
                <a:gd name="connsiteX6" fmla="*/ 0 w 8650514"/>
                <a:gd name="connsiteY6" fmla="*/ 5123543 h 590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0514" h="5907314">
                  <a:moveTo>
                    <a:pt x="0" y="5123543"/>
                  </a:moveTo>
                  <a:lnTo>
                    <a:pt x="7634514" y="5123543"/>
                  </a:lnTo>
                  <a:lnTo>
                    <a:pt x="7634514" y="0"/>
                  </a:lnTo>
                  <a:lnTo>
                    <a:pt x="8650514" y="0"/>
                  </a:lnTo>
                  <a:lnTo>
                    <a:pt x="8650514" y="5907314"/>
                  </a:lnTo>
                  <a:lnTo>
                    <a:pt x="0" y="5907314"/>
                  </a:lnTo>
                  <a:lnTo>
                    <a:pt x="0" y="5123543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5BA7D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97" name="AutoShape 44"/>
            <p:cNvSpPr>
              <a:spLocks noChangeArrowheads="1"/>
            </p:cNvSpPr>
            <p:nvPr/>
          </p:nvSpPr>
          <p:spPr bwMode="auto">
            <a:xfrm>
              <a:off x="593127" y="5169684"/>
              <a:ext cx="738514" cy="339122"/>
            </a:xfrm>
            <a:prstGeom prst="roundRect">
              <a:avLst>
                <a:gd name="adj" fmla="val 43171"/>
              </a:avLst>
            </a:prstGeom>
            <a:gradFill rotWithShape="0">
              <a:gsLst>
                <a:gs pos="0">
                  <a:srgbClr val="B0CAE4"/>
                </a:gs>
                <a:gs pos="50000">
                  <a:srgbClr val="5683BA"/>
                </a:gs>
                <a:gs pos="100000">
                  <a:srgbClr val="B0CAE4"/>
                </a:gs>
              </a:gsLst>
              <a:lin ang="5400000" scaled="1"/>
            </a:gradFill>
            <a:ln w="12700">
              <a:solidFill>
                <a:srgbClr val="3C6290"/>
              </a:solidFill>
              <a:round/>
              <a:headEnd/>
              <a:tailEnd/>
            </a:ln>
            <a:effectLst>
              <a:outerShdw dist="12700" dir="5400000" algn="ctr" rotWithShape="0">
                <a:srgbClr val="006699"/>
              </a:outerShdw>
            </a:effectLst>
          </p:spPr>
          <p:txBody>
            <a:bodyPr wrap="none" anchor="ctr"/>
            <a:lstStyle/>
            <a:p>
              <a:pPr latinLnBrk="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endParaRPr lang="ko-KR" altLang="en-US" sz="12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endParaRPr>
            </a:p>
          </p:txBody>
        </p:sp>
        <p:sp>
          <p:nvSpPr>
            <p:cNvPr id="198" name="AutoShape 227"/>
            <p:cNvSpPr>
              <a:spLocks noChangeArrowheads="1"/>
            </p:cNvSpPr>
            <p:nvPr/>
          </p:nvSpPr>
          <p:spPr bwMode="auto">
            <a:xfrm>
              <a:off x="593127" y="5101068"/>
              <a:ext cx="775343" cy="438941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latinLnBrk="0">
                <a:defRPr/>
              </a:pPr>
              <a:r>
                <a:rPr lang="en-US" altLang="ko-KR" sz="1200" kern="0" dirty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sym typeface="Wingdings" pitchFamily="2" charset="2"/>
                </a:rPr>
                <a:t>External</a:t>
              </a:r>
            </a:p>
            <a:p>
              <a:pPr algn="ctr" latinLnBrk="0">
                <a:defRPr/>
              </a:pPr>
              <a:r>
                <a:rPr lang="en-US" altLang="ko-KR" sz="1200" kern="0" dirty="0">
                  <a:solidFill>
                    <a:srgbClr val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sym typeface="Wingdings" pitchFamily="2" charset="2"/>
                </a:rPr>
                <a:t>Agencies</a:t>
              </a:r>
              <a:endParaRPr lang="ko-KR" altLang="en-US" sz="12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endParaRPr>
            </a:p>
          </p:txBody>
        </p:sp>
        <p:pic>
          <p:nvPicPr>
            <p:cNvPr id="199" name="Picture 212" descr="Untitled-1"/>
            <p:cNvPicPr>
              <a:picLocks noChangeAspect="1" noChangeArrowheads="1"/>
            </p:cNvPicPr>
            <p:nvPr/>
          </p:nvPicPr>
          <p:blipFill>
            <a:blip r:embed="rId3" cstate="print"/>
            <a:srcRect l="9505" r="4059" b="9006"/>
            <a:stretch>
              <a:fillRect/>
            </a:stretch>
          </p:blipFill>
          <p:spPr bwMode="auto">
            <a:xfrm>
              <a:off x="5107602" y="4574622"/>
              <a:ext cx="515856" cy="45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0" name="그룹 199"/>
            <p:cNvGrpSpPr/>
            <p:nvPr/>
          </p:nvGrpSpPr>
          <p:grpSpPr>
            <a:xfrm>
              <a:off x="4759194" y="1343435"/>
              <a:ext cx="1585011" cy="3526779"/>
              <a:chOff x="4712292" y="2005904"/>
              <a:chExt cx="1585011" cy="3526779"/>
            </a:xfrm>
          </p:grpSpPr>
          <p:pic>
            <p:nvPicPr>
              <p:cNvPr id="299" name="Picture 212" descr="Untitled-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505" r="4059" b="9006"/>
              <a:stretch>
                <a:fillRect/>
              </a:stretch>
            </p:blipFill>
            <p:spPr bwMode="auto">
              <a:xfrm>
                <a:off x="5090469" y="4556010"/>
                <a:ext cx="456318" cy="431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0" name="Text Box 33"/>
              <p:cNvSpPr txBox="1">
                <a:spLocks noChangeArrowheads="1"/>
              </p:cNvSpPr>
              <p:nvPr/>
            </p:nvSpPr>
            <p:spPr bwMode="auto">
              <a:xfrm>
                <a:off x="4837007" y="4857239"/>
                <a:ext cx="1460296" cy="675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Residential Information/land register</a:t>
                </a:r>
              </a:p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Ministry of the Interior and Safety, Ministry of Land, Infrastructure and Transport</a:t>
                </a:r>
              </a:p>
            </p:txBody>
          </p:sp>
          <p:sp>
            <p:nvSpPr>
              <p:cNvPr id="301" name="Text Box 33"/>
              <p:cNvSpPr txBox="1">
                <a:spLocks noChangeArrowheads="1"/>
              </p:cNvSpPr>
              <p:nvPr/>
            </p:nvSpPr>
            <p:spPr bwMode="auto">
              <a:xfrm>
                <a:off x="4890383" y="3639100"/>
                <a:ext cx="1268113" cy="3910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Korea Institute for Animal Products Quality Evaluation</a:t>
                </a:r>
                <a:endParaRPr lang="ko-KR" altLang="en-US" sz="800" kern="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pic>
            <p:nvPicPr>
              <p:cNvPr id="302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5044065" y="3306745"/>
                <a:ext cx="488104" cy="37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3" name="Text Box 33"/>
              <p:cNvSpPr txBox="1">
                <a:spLocks noChangeArrowheads="1"/>
              </p:cNvSpPr>
              <p:nvPr/>
            </p:nvSpPr>
            <p:spPr bwMode="auto">
              <a:xfrm>
                <a:off x="4712292" y="4440594"/>
                <a:ext cx="1224136" cy="2488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(Ministry of Health and Welfare</a:t>
                </a:r>
              </a:p>
            </p:txBody>
          </p:sp>
          <p:pic>
            <p:nvPicPr>
              <p:cNvPr id="304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4995286" y="4033978"/>
                <a:ext cx="602963" cy="454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5" name="Text Box 33"/>
              <p:cNvSpPr txBox="1">
                <a:spLocks noChangeArrowheads="1"/>
              </p:cNvSpPr>
              <p:nvPr/>
            </p:nvSpPr>
            <p:spPr bwMode="auto">
              <a:xfrm>
                <a:off x="4826668" y="2349707"/>
                <a:ext cx="964828" cy="3910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Animal and Plant Quarantine Agency</a:t>
                </a:r>
                <a:endParaRPr lang="ko-KR" altLang="en-US" sz="800" kern="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pic>
            <p:nvPicPr>
              <p:cNvPr id="306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5071188" y="2005904"/>
                <a:ext cx="468650" cy="375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" name="Text Box 33"/>
              <p:cNvSpPr txBox="1">
                <a:spLocks noChangeArrowheads="1"/>
              </p:cNvSpPr>
              <p:nvPr/>
            </p:nvSpPr>
            <p:spPr bwMode="auto">
              <a:xfrm>
                <a:off x="4767036" y="2977601"/>
                <a:ext cx="1530267" cy="533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800" kern="0" dirty="0">
                    <a:solidFill>
                      <a:srgbClr val="000000"/>
                    </a:solidFill>
                    <a:sym typeface="Wingdings" pitchFamily="2" charset="2"/>
                  </a:rPr>
                  <a:t>Korea Agency of Education, Promotion,  Information Service in Food, Agriculture, Forestry and Fisheries </a:t>
                </a:r>
                <a:endParaRPr lang="ko-KR" altLang="en-US" sz="800" kern="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  <p:pic>
            <p:nvPicPr>
              <p:cNvPr id="308" name="Picture 212" descr="Untitled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05" r="4059" b="9006"/>
              <a:stretch>
                <a:fillRect/>
              </a:stretch>
            </p:blipFill>
            <p:spPr bwMode="auto">
              <a:xfrm>
                <a:off x="4986104" y="2612380"/>
                <a:ext cx="614460" cy="462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1" name="모서리가 둥근 직사각형 200"/>
            <p:cNvSpPr/>
            <p:nvPr/>
          </p:nvSpPr>
          <p:spPr bwMode="auto">
            <a:xfrm>
              <a:off x="542351" y="1517254"/>
              <a:ext cx="4328418" cy="1521955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381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marL="101520" indent="-101520" algn="ctr" defTabSz="1042234" latinLnBrk="0">
                <a:lnSpc>
                  <a:spcPct val="90000"/>
                </a:lnSpc>
                <a:buSzPct val="140000"/>
                <a:defRPr/>
              </a:pPr>
              <a:endParaRPr lang="ko-KR" altLang="en-US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-윤고딕140" pitchFamily="18" charset="-127"/>
                <a:ea typeface="-윤고딕140" pitchFamily="18" charset="-127"/>
              </a:endParaRPr>
            </a:p>
          </p:txBody>
        </p:sp>
        <p:grpSp>
          <p:nvGrpSpPr>
            <p:cNvPr id="202" name="그룹 316"/>
            <p:cNvGrpSpPr/>
            <p:nvPr/>
          </p:nvGrpSpPr>
          <p:grpSpPr>
            <a:xfrm>
              <a:off x="539552" y="1280892"/>
              <a:ext cx="4334017" cy="263808"/>
              <a:chOff x="4090199" y="3114675"/>
              <a:chExt cx="4448175" cy="303212"/>
            </a:xfrm>
          </p:grpSpPr>
          <p:sp>
            <p:nvSpPr>
              <p:cNvPr id="295" name="양쪽 모서리가 둥근 사각형 294"/>
              <p:cNvSpPr/>
              <p:nvPr/>
            </p:nvSpPr>
            <p:spPr bwMode="auto">
              <a:xfrm flipV="1">
                <a:off x="4188624" y="3114675"/>
                <a:ext cx="4251326" cy="287337"/>
              </a:xfrm>
              <a:prstGeom prst="round2SameRect">
                <a:avLst>
                  <a:gd name="adj1" fmla="val 0"/>
                  <a:gd name="adj2" fmla="val 33828"/>
                </a:avLst>
              </a:prstGeom>
              <a:blipFill dpi="0" rotWithShape="0">
                <a:blip r:embed="rId4" cstate="print">
                  <a:alphaModFix amt="90000"/>
                </a:blip>
                <a:srcRect/>
                <a:stretch>
                  <a:fillRect/>
                </a:stretch>
              </a:blip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101520" indent="-101520" algn="ctr" defTabSz="1042234" latinLnBrk="0">
                  <a:lnSpc>
                    <a:spcPct val="90000"/>
                  </a:lnSpc>
                  <a:buSzPct val="140000"/>
                  <a:defRPr/>
                </a:pPr>
                <a:endParaRPr lang="ko-KR" altLang="en-US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-윤고딕140" pitchFamily="18" charset="-127"/>
                  <a:ea typeface="-윤고딕140" pitchFamily="18" charset="-127"/>
                </a:endParaRPr>
              </a:p>
            </p:txBody>
          </p:sp>
          <p:grpSp>
            <p:nvGrpSpPr>
              <p:cNvPr id="296" name="그룹 75"/>
              <p:cNvGrpSpPr>
                <a:grpSpLocks/>
              </p:cNvGrpSpPr>
              <p:nvPr/>
            </p:nvGrpSpPr>
            <p:grpSpPr bwMode="auto">
              <a:xfrm>
                <a:off x="4090199" y="3389312"/>
                <a:ext cx="4448175" cy="28575"/>
                <a:chOff x="954850" y="4980185"/>
                <a:chExt cx="2016794" cy="28574"/>
              </a:xfrm>
            </p:grpSpPr>
            <p:sp>
              <p:nvSpPr>
                <p:cNvPr id="297" name="모서리가 둥근 직사각형 296"/>
                <p:cNvSpPr/>
                <p:nvPr/>
              </p:nvSpPr>
              <p:spPr bwMode="auto">
                <a:xfrm>
                  <a:off x="954850" y="4980185"/>
                  <a:ext cx="2016794" cy="2857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A4BDDC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101520" indent="-115803" algn="ctr" defTabSz="1091675" latinLnBrk="0">
                    <a:lnSpc>
                      <a:spcPct val="110000"/>
                    </a:lnSpc>
                    <a:buClr>
                      <a:srgbClr val="3271AA"/>
                    </a:buClr>
                    <a:buSzPct val="140000"/>
                    <a:tabLst>
                      <a:tab pos="814245" algn="l"/>
                    </a:tabLst>
                    <a:defRPr/>
                  </a:pPr>
                  <a:endParaRPr lang="ko-KR" altLang="en-US" sz="1000" b="1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endParaRPr>
                </a:p>
              </p:txBody>
            </p:sp>
            <p:sp>
              <p:nvSpPr>
                <p:cNvPr id="298" name="모서리가 둥근 직사각형 297"/>
                <p:cNvSpPr/>
                <p:nvPr/>
              </p:nvSpPr>
              <p:spPr bwMode="auto">
                <a:xfrm>
                  <a:off x="1602643" y="4980185"/>
                  <a:ext cx="721209" cy="2857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792C5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101520" indent="-115803" algn="ctr" defTabSz="1091675" latinLnBrk="0">
                    <a:lnSpc>
                      <a:spcPct val="110000"/>
                    </a:lnSpc>
                    <a:buClr>
                      <a:srgbClr val="3271AA"/>
                    </a:buClr>
                    <a:buSzPct val="140000"/>
                    <a:tabLst>
                      <a:tab pos="814245" algn="l"/>
                    </a:tabLst>
                    <a:defRPr/>
                  </a:pPr>
                  <a:endParaRPr lang="ko-KR" altLang="en-US" sz="1000" b="1" kern="0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endParaRPr>
                </a:p>
              </p:txBody>
            </p:sp>
          </p:grpSp>
        </p:grpSp>
        <p:sp>
          <p:nvSpPr>
            <p:cNvPr id="203" name="Rectangle 70"/>
            <p:cNvSpPr>
              <a:spLocks noChangeArrowheads="1"/>
            </p:cNvSpPr>
            <p:nvPr/>
          </p:nvSpPr>
          <p:spPr bwMode="auto">
            <a:xfrm>
              <a:off x="491935" y="1314762"/>
              <a:ext cx="4343252" cy="14060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500" dirty="0">
                  <a:solidFill>
                    <a:srgbClr val="1207E9"/>
                  </a:solidFill>
                </a:rPr>
                <a:t>Payment Programs using ABERS Database(115 units) </a:t>
              </a:r>
              <a:endParaRPr lang="ko-KR" altLang="en-US" sz="1500" dirty="0">
                <a:solidFill>
                  <a:srgbClr val="1207E9"/>
                </a:solidFill>
              </a:endParaRPr>
            </a:p>
          </p:txBody>
        </p:sp>
        <p:grpSp>
          <p:nvGrpSpPr>
            <p:cNvPr id="204" name="그룹 108"/>
            <p:cNvGrpSpPr/>
            <p:nvPr/>
          </p:nvGrpSpPr>
          <p:grpSpPr>
            <a:xfrm>
              <a:off x="2070546" y="2598539"/>
              <a:ext cx="1204661" cy="494811"/>
              <a:chOff x="-2602689" y="2204864"/>
              <a:chExt cx="982002" cy="586491"/>
            </a:xfrm>
          </p:grpSpPr>
          <p:sp>
            <p:nvSpPr>
              <p:cNvPr id="293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-2405223" y="2243580"/>
                <a:ext cx="758108" cy="547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</a:t>
                </a:r>
              </a:p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early retirement</a:t>
                </a:r>
              </a:p>
            </p:txBody>
          </p:sp>
        </p:grpSp>
        <p:grpSp>
          <p:nvGrpSpPr>
            <p:cNvPr id="205" name="그룹 111"/>
            <p:cNvGrpSpPr/>
            <p:nvPr/>
          </p:nvGrpSpPr>
          <p:grpSpPr>
            <a:xfrm>
              <a:off x="715495" y="2596395"/>
              <a:ext cx="1297983" cy="535372"/>
              <a:chOff x="-2669966" y="2204864"/>
              <a:chExt cx="1058077" cy="634569"/>
            </a:xfrm>
          </p:grpSpPr>
          <p:sp>
            <p:nvSpPr>
              <p:cNvPr id="291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-2669966" y="2291658"/>
                <a:ext cx="1058077" cy="54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Post management of tax exemption oil</a:t>
                </a:r>
              </a:p>
            </p:txBody>
          </p:sp>
        </p:grpSp>
        <p:grpSp>
          <p:nvGrpSpPr>
            <p:cNvPr id="206" name="그룹 108"/>
            <p:cNvGrpSpPr/>
            <p:nvPr/>
          </p:nvGrpSpPr>
          <p:grpSpPr>
            <a:xfrm>
              <a:off x="2012503" y="2292645"/>
              <a:ext cx="1325011" cy="533612"/>
              <a:chOff x="-2650005" y="2204864"/>
              <a:chExt cx="1080108" cy="632482"/>
            </a:xfrm>
          </p:grpSpPr>
          <p:sp>
            <p:nvSpPr>
              <p:cNvPr id="289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-2650005" y="2289571"/>
                <a:ext cx="1080108" cy="54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Expansion of forage production</a:t>
                </a:r>
                <a:endParaRPr lang="ko-KR" altLang="en-US" sz="10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07" name="그룹 111"/>
            <p:cNvGrpSpPr/>
            <p:nvPr/>
          </p:nvGrpSpPr>
          <p:grpSpPr>
            <a:xfrm>
              <a:off x="3338173" y="2589996"/>
              <a:ext cx="1215338" cy="503351"/>
              <a:chOff x="-2602689" y="2204864"/>
              <a:chExt cx="990705" cy="596614"/>
            </a:xfrm>
          </p:grpSpPr>
          <p:sp>
            <p:nvSpPr>
              <p:cNvPr id="287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-2517111" y="2253701"/>
                <a:ext cx="905127" cy="54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less </a:t>
                </a:r>
              </a:p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favored area</a:t>
                </a:r>
              </a:p>
            </p:txBody>
          </p:sp>
        </p:grpSp>
        <p:grpSp>
          <p:nvGrpSpPr>
            <p:cNvPr id="208" name="그룹 107"/>
            <p:cNvGrpSpPr/>
            <p:nvPr/>
          </p:nvGrpSpPr>
          <p:grpSpPr>
            <a:xfrm>
              <a:off x="741546" y="2296095"/>
              <a:ext cx="1270954" cy="487826"/>
              <a:chOff x="-2656729" y="2204864"/>
              <a:chExt cx="1036042" cy="578212"/>
            </a:xfrm>
          </p:grpSpPr>
          <p:sp>
            <p:nvSpPr>
              <p:cNvPr id="285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-2656729" y="2235300"/>
                <a:ext cx="1035378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Report of ginseng cultivation</a:t>
                </a:r>
              </a:p>
            </p:txBody>
          </p:sp>
        </p:grpSp>
        <p:grpSp>
          <p:nvGrpSpPr>
            <p:cNvPr id="209" name="그룹 107"/>
            <p:cNvGrpSpPr/>
            <p:nvPr/>
          </p:nvGrpSpPr>
          <p:grpSpPr>
            <a:xfrm>
              <a:off x="701407" y="1996079"/>
              <a:ext cx="1486850" cy="510177"/>
              <a:chOff x="-2689450" y="2204864"/>
              <a:chExt cx="1212034" cy="604706"/>
            </a:xfrm>
          </p:grpSpPr>
          <p:sp>
            <p:nvSpPr>
              <p:cNvPr id="283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-2689450" y="2261794"/>
                <a:ext cx="1212034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Environment-friendly livestock</a:t>
                </a:r>
              </a:p>
            </p:txBody>
          </p:sp>
        </p:grpSp>
        <p:grpSp>
          <p:nvGrpSpPr>
            <p:cNvPr id="210" name="그룹 107"/>
            <p:cNvGrpSpPr/>
            <p:nvPr/>
          </p:nvGrpSpPr>
          <p:grpSpPr>
            <a:xfrm>
              <a:off x="2039531" y="2001604"/>
              <a:ext cx="1397827" cy="488051"/>
              <a:chOff x="-2641895" y="2204864"/>
              <a:chExt cx="1139467" cy="578479"/>
            </a:xfrm>
          </p:grpSpPr>
          <p:sp>
            <p:nvSpPr>
              <p:cNvPr id="281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-2641895" y="2235567"/>
                <a:ext cx="1139467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landscape conservation</a:t>
                </a:r>
              </a:p>
            </p:txBody>
          </p:sp>
        </p:grpSp>
        <p:grpSp>
          <p:nvGrpSpPr>
            <p:cNvPr id="211" name="그룹 111"/>
            <p:cNvGrpSpPr/>
            <p:nvPr/>
          </p:nvGrpSpPr>
          <p:grpSpPr>
            <a:xfrm>
              <a:off x="3336606" y="2197998"/>
              <a:ext cx="1298891" cy="639895"/>
              <a:chOff x="-2602689" y="2088599"/>
              <a:chExt cx="1058815" cy="758460"/>
            </a:xfrm>
          </p:grpSpPr>
          <p:sp>
            <p:nvSpPr>
              <p:cNvPr id="279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-2601949" y="2088599"/>
                <a:ext cx="1058075" cy="75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sz="1000" kern="0" dirty="0" err="1">
                    <a:solidFill>
                      <a:sysClr val="windowText" lastClr="000000"/>
                    </a:solidFill>
                  </a:rPr>
                  <a:t>밭농업직불제</a:t>
                </a:r>
                <a:endParaRPr lang="en-US" altLang="ko-KR" sz="1000" kern="0" dirty="0">
                  <a:solidFill>
                    <a:sysClr val="windowText" lastClr="000000"/>
                  </a:solidFill>
                </a:endParaRPr>
              </a:p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Upland Farming</a:t>
                </a:r>
              </a:p>
            </p:txBody>
          </p:sp>
        </p:grpSp>
        <p:grpSp>
          <p:nvGrpSpPr>
            <p:cNvPr id="212" name="그룹 108"/>
            <p:cNvGrpSpPr/>
            <p:nvPr/>
          </p:nvGrpSpPr>
          <p:grpSpPr>
            <a:xfrm>
              <a:off x="3292286" y="1998067"/>
              <a:ext cx="1397828" cy="511570"/>
              <a:chOff x="-2636467" y="2204864"/>
              <a:chExt cx="1139466" cy="606357"/>
            </a:xfrm>
          </p:grpSpPr>
          <p:sp>
            <p:nvSpPr>
              <p:cNvPr id="277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-2636467" y="2263445"/>
                <a:ext cx="1139466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 Rice Cultivation</a:t>
                </a:r>
                <a:endParaRPr lang="ko-KR" altLang="en-US" sz="10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13" name="그룹 111"/>
            <p:cNvGrpSpPr/>
            <p:nvPr/>
          </p:nvGrpSpPr>
          <p:grpSpPr>
            <a:xfrm>
              <a:off x="3336606" y="1696070"/>
              <a:ext cx="1204661" cy="364510"/>
              <a:chOff x="-2602689" y="2204864"/>
              <a:chExt cx="982002" cy="432048"/>
            </a:xfrm>
          </p:grpSpPr>
          <p:sp>
            <p:nvSpPr>
              <p:cNvPr id="275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-2512084" y="2289572"/>
                <a:ext cx="806505" cy="337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Organic Fertilizer Aid</a:t>
                </a:r>
              </a:p>
            </p:txBody>
          </p:sp>
        </p:grpSp>
        <p:grpSp>
          <p:nvGrpSpPr>
            <p:cNvPr id="214" name="그룹 111"/>
            <p:cNvGrpSpPr/>
            <p:nvPr/>
          </p:nvGrpSpPr>
          <p:grpSpPr>
            <a:xfrm>
              <a:off x="2044169" y="1697849"/>
              <a:ext cx="1393190" cy="531838"/>
              <a:chOff x="-2619870" y="2204864"/>
              <a:chExt cx="1135685" cy="630380"/>
            </a:xfrm>
          </p:grpSpPr>
          <p:sp>
            <p:nvSpPr>
              <p:cNvPr id="273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-2619870" y="2287468"/>
                <a:ext cx="1135685" cy="5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Compensation for Damaged District</a:t>
                </a:r>
              </a:p>
            </p:txBody>
          </p:sp>
        </p:grpSp>
        <p:grpSp>
          <p:nvGrpSpPr>
            <p:cNvPr id="215" name="그룹 108"/>
            <p:cNvGrpSpPr/>
            <p:nvPr/>
          </p:nvGrpSpPr>
          <p:grpSpPr>
            <a:xfrm>
              <a:off x="680954" y="1694309"/>
              <a:ext cx="1488280" cy="468718"/>
              <a:chOff x="-2711037" y="2204864"/>
              <a:chExt cx="1213200" cy="555564"/>
            </a:xfrm>
          </p:grpSpPr>
          <p:sp>
            <p:nvSpPr>
              <p:cNvPr id="271" name="AutoShape 316"/>
              <p:cNvSpPr>
                <a:spLocks noChangeArrowheads="1"/>
              </p:cNvSpPr>
              <p:nvPr/>
            </p:nvSpPr>
            <p:spPr bwMode="auto">
              <a:xfrm>
                <a:off x="-2602689" y="2204864"/>
                <a:ext cx="982002" cy="432048"/>
              </a:xfrm>
              <a:prstGeom prst="can">
                <a:avLst>
                  <a:gd name="adj" fmla="val 30040"/>
                </a:avLst>
              </a:prstGeom>
              <a:gradFill rotWithShape="0">
                <a:gsLst>
                  <a:gs pos="0">
                    <a:srgbClr val="ECECEC"/>
                  </a:gs>
                  <a:gs pos="50000">
                    <a:srgbClr val="FFFFFF"/>
                  </a:gs>
                  <a:gs pos="100000">
                    <a:srgbClr val="ECECEC"/>
                  </a:gs>
                </a:gsLst>
                <a:lin ang="0" scaled="1"/>
              </a:gra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-2711037" y="2212653"/>
                <a:ext cx="1213200" cy="54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Direct payment for</a:t>
                </a:r>
              </a:p>
              <a:p>
                <a:pPr algn="ctr" latinLnBrk="0">
                  <a:defRPr/>
                </a:pPr>
                <a:r>
                  <a:rPr lang="en-US" altLang="ko-KR" sz="1000" kern="0" dirty="0">
                    <a:solidFill>
                      <a:sysClr val="windowText" lastClr="000000"/>
                    </a:solidFill>
                  </a:rPr>
                  <a:t>Environment-friendly agriculture</a:t>
                </a:r>
              </a:p>
            </p:txBody>
          </p:sp>
        </p:grpSp>
        <p:sp>
          <p:nvSpPr>
            <p:cNvPr id="216" name="직사각형 215"/>
            <p:cNvSpPr/>
            <p:nvPr/>
          </p:nvSpPr>
          <p:spPr bwMode="auto">
            <a:xfrm>
              <a:off x="699736" y="1617791"/>
              <a:ext cx="3982777" cy="1372270"/>
            </a:xfrm>
            <a:prstGeom prst="rect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sz="20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17" name="Text Box 33"/>
            <p:cNvSpPr txBox="1">
              <a:spLocks noChangeArrowheads="1"/>
            </p:cNvSpPr>
            <p:nvPr/>
          </p:nvSpPr>
          <p:spPr bwMode="auto">
            <a:xfrm>
              <a:off x="5033005" y="5017522"/>
              <a:ext cx="1273035" cy="3910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Off-farm Income Information</a:t>
              </a:r>
            </a:p>
            <a:p>
              <a:pPr algn="ctr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sym typeface="Wingdings" pitchFamily="2" charset="2"/>
                </a:rPr>
                <a:t>National Tax Service</a:t>
              </a:r>
            </a:p>
          </p:txBody>
        </p:sp>
        <p:grpSp>
          <p:nvGrpSpPr>
            <p:cNvPr id="218" name="그룹 217"/>
            <p:cNvGrpSpPr/>
            <p:nvPr/>
          </p:nvGrpSpPr>
          <p:grpSpPr>
            <a:xfrm>
              <a:off x="1085865" y="3126597"/>
              <a:ext cx="3209876" cy="1892482"/>
              <a:chOff x="1598208" y="3092653"/>
              <a:chExt cx="3209876" cy="1892482"/>
            </a:xfrm>
          </p:grpSpPr>
          <p:pic>
            <p:nvPicPr>
              <p:cNvPr id="22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98208" y="3092653"/>
                <a:ext cx="3179463" cy="50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8" name="Rectangle 84"/>
              <p:cNvSpPr>
                <a:spLocks noChangeArrowheads="1"/>
              </p:cNvSpPr>
              <p:nvPr/>
            </p:nvSpPr>
            <p:spPr bwMode="auto">
              <a:xfrm>
                <a:off x="1910476" y="3212409"/>
                <a:ext cx="2719902" cy="35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marL="101520" indent="-101520" algn="ctr" defTabSz="761400" latinLnBrk="0">
                  <a:buClr>
                    <a:srgbClr val="3271AA"/>
                  </a:buClr>
                  <a:buSzPct val="140000"/>
                  <a:tabLst>
                    <a:tab pos="5642291" algn="l"/>
                  </a:tabLst>
                  <a:defRPr/>
                </a:pPr>
                <a:r>
                  <a:rPr lang="en-US" altLang="ko-KR" sz="1400" b="1" kern="0" dirty="0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sym typeface="Monotype Sorts"/>
                  </a:rPr>
                  <a:t>Agricultural business entity’s DB</a:t>
                </a:r>
              </a:p>
            </p:txBody>
          </p:sp>
          <p:grpSp>
            <p:nvGrpSpPr>
              <p:cNvPr id="229" name="그룹 228"/>
              <p:cNvGrpSpPr/>
              <p:nvPr/>
            </p:nvGrpSpPr>
            <p:grpSpPr>
              <a:xfrm>
                <a:off x="1599522" y="3468018"/>
                <a:ext cx="1152041" cy="1477159"/>
                <a:chOff x="6757733" y="1004243"/>
                <a:chExt cx="1152041" cy="1477159"/>
              </a:xfrm>
            </p:grpSpPr>
            <p:grpSp>
              <p:nvGrpSpPr>
                <p:cNvPr id="258" name="그룹 111"/>
                <p:cNvGrpSpPr/>
                <p:nvPr/>
              </p:nvGrpSpPr>
              <p:grpSpPr>
                <a:xfrm>
                  <a:off x="6843675" y="1827898"/>
                  <a:ext cx="1066099" cy="653504"/>
                  <a:chOff x="-2602689" y="2204864"/>
                  <a:chExt cx="1066099" cy="653504"/>
                </a:xfrm>
              </p:grpSpPr>
              <p:sp>
                <p:nvSpPr>
                  <p:cNvPr id="269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-2532384" y="2289572"/>
                    <a:ext cx="995794" cy="568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record of payment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800" kern="0" dirty="0">
                        <a:solidFill>
                          <a:sysClr val="windowText" lastClr="000000"/>
                        </a:solidFill>
                      </a:rPr>
                      <a:t>(Fixed payment for rice, landscape conservation)</a:t>
                    </a:r>
                    <a:endParaRPr lang="ko-KR" altLang="en-US" sz="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59" name="그룹 111"/>
                <p:cNvGrpSpPr/>
                <p:nvPr/>
              </p:nvGrpSpPr>
              <p:grpSpPr>
                <a:xfrm>
                  <a:off x="6757733" y="1480488"/>
                  <a:ext cx="1088334" cy="569903"/>
                  <a:chOff x="-2688631" y="2204864"/>
                  <a:chExt cx="1088334" cy="569903"/>
                </a:xfrm>
              </p:grpSpPr>
              <p:sp>
                <p:nvSpPr>
                  <p:cNvPr id="267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8" name="TextBox 267"/>
                  <p:cNvSpPr txBox="1"/>
                  <p:nvPr/>
                </p:nvSpPr>
                <p:spPr>
                  <a:xfrm>
                    <a:off x="-2688631" y="2330395"/>
                    <a:ext cx="1088334" cy="444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900" b="1" kern="0" dirty="0" err="1">
                        <a:solidFill>
                          <a:sysClr val="windowText" lastClr="000000"/>
                        </a:solidFill>
                      </a:rPr>
                      <a:t>PNUcode</a:t>
                    </a:r>
                    <a:r>
                      <a:rPr lang="en-US" altLang="ko-KR" sz="900" b="1" kern="0" dirty="0">
                        <a:solidFill>
                          <a:sysClr val="windowText" lastClr="000000"/>
                        </a:solidFill>
                      </a:rPr>
                      <a:t>, area, product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(5-1, 3ha, onion</a:t>
                    </a:r>
                    <a:r>
                      <a:rPr lang="en-US" altLang="ko-KR" sz="800" kern="0" dirty="0">
                        <a:solidFill>
                          <a:sysClr val="windowText" lastClr="000000"/>
                        </a:solidFill>
                      </a:rPr>
                      <a:t>)</a:t>
                    </a:r>
                    <a:endParaRPr lang="ko-KR" altLang="en-US" sz="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60" name="그룹 107"/>
                <p:cNvGrpSpPr/>
                <p:nvPr/>
              </p:nvGrpSpPr>
              <p:grpSpPr>
                <a:xfrm>
                  <a:off x="6843675" y="1004243"/>
                  <a:ext cx="982003" cy="743708"/>
                  <a:chOff x="-2602690" y="1933972"/>
                  <a:chExt cx="982003" cy="723307"/>
                </a:xfrm>
              </p:grpSpPr>
              <p:sp>
                <p:nvSpPr>
                  <p:cNvPr id="264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263210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5" name="TextBox 264"/>
                  <p:cNvSpPr txBox="1"/>
                  <p:nvPr/>
                </p:nvSpPr>
                <p:spPr>
                  <a:xfrm>
                    <a:off x="-2602690" y="2207810"/>
                    <a:ext cx="982002" cy="449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Address, Member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of household)</a:t>
                    </a:r>
                    <a:endParaRPr lang="ko-KR" altLang="en-US" sz="10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-2498480" y="1933972"/>
                    <a:ext cx="756368" cy="2765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농기계임대사업</a:t>
                    </a:r>
                    <a:endParaRPr lang="en-US" altLang="ko-KR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61" name="그룹 107"/>
                <p:cNvGrpSpPr/>
                <p:nvPr/>
              </p:nvGrpSpPr>
              <p:grpSpPr>
                <a:xfrm>
                  <a:off x="6834946" y="1038112"/>
                  <a:ext cx="1063763" cy="347087"/>
                  <a:chOff x="-2611419" y="2204864"/>
                  <a:chExt cx="1063763" cy="542050"/>
                </a:xfrm>
              </p:grpSpPr>
              <p:sp>
                <p:nvSpPr>
                  <p:cNvPr id="262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-2611419" y="2302768"/>
                    <a:ext cx="1063763" cy="444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JAEUNG, CHOI(name)</a:t>
                    </a:r>
                    <a:endParaRPr lang="ko-KR" altLang="en-US" sz="10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30" name="그룹 229"/>
              <p:cNvGrpSpPr/>
              <p:nvPr/>
            </p:nvGrpSpPr>
            <p:grpSpPr>
              <a:xfrm>
                <a:off x="2648879" y="3471047"/>
                <a:ext cx="1101134" cy="1477162"/>
                <a:chOff x="6810976" y="1004240"/>
                <a:chExt cx="1101134" cy="1477162"/>
              </a:xfrm>
            </p:grpSpPr>
            <p:grpSp>
              <p:nvGrpSpPr>
                <p:cNvPr id="245" name="그룹 111"/>
                <p:cNvGrpSpPr/>
                <p:nvPr/>
              </p:nvGrpSpPr>
              <p:grpSpPr>
                <a:xfrm>
                  <a:off x="6813816" y="1827898"/>
                  <a:ext cx="1098294" cy="653504"/>
                  <a:chOff x="-2632548" y="2204864"/>
                  <a:chExt cx="1098294" cy="653504"/>
                </a:xfrm>
              </p:grpSpPr>
              <p:sp>
                <p:nvSpPr>
                  <p:cNvPr id="256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-2632548" y="2289572"/>
                    <a:ext cx="1098294" cy="568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record of payment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800" kern="0" dirty="0">
                        <a:solidFill>
                          <a:sysClr val="windowText" lastClr="000000"/>
                        </a:solidFill>
                      </a:rPr>
                      <a:t>(tax-free oil, landscape conservation)</a:t>
                    </a:r>
                    <a:endParaRPr lang="ko-KR" altLang="en-US" sz="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46" name="그룹 111"/>
                <p:cNvGrpSpPr/>
                <p:nvPr/>
              </p:nvGrpSpPr>
              <p:grpSpPr>
                <a:xfrm>
                  <a:off x="6810976" y="1480488"/>
                  <a:ext cx="1043156" cy="586868"/>
                  <a:chOff x="-2635388" y="2204864"/>
                  <a:chExt cx="1043156" cy="586868"/>
                </a:xfrm>
              </p:grpSpPr>
              <p:sp>
                <p:nvSpPr>
                  <p:cNvPr id="254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-2635388" y="2347360"/>
                    <a:ext cx="1043156" cy="444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900" b="1" kern="0" dirty="0" err="1">
                        <a:solidFill>
                          <a:sysClr val="windowText" lastClr="000000"/>
                        </a:solidFill>
                      </a:rPr>
                      <a:t>PNUcode</a:t>
                    </a:r>
                    <a:r>
                      <a:rPr lang="en-US" altLang="ko-KR" sz="900" b="1" kern="0" dirty="0">
                        <a:solidFill>
                          <a:sysClr val="windowText" lastClr="000000"/>
                        </a:solidFill>
                      </a:rPr>
                      <a:t>, area, product</a:t>
                    </a:r>
                    <a:endParaRPr lang="en-US" altLang="ko-KR" sz="900" kern="0" dirty="0">
                      <a:solidFill>
                        <a:sysClr val="windowText" lastClr="000000"/>
                      </a:solidFill>
                    </a:endParaRPr>
                  </a:p>
                  <a:p>
                    <a:pPr algn="ctr" latinLnBrk="0">
                      <a:defRPr/>
                    </a:pP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(25</a:t>
                    </a: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번지</a:t>
                    </a: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, 0.5ha, millet)</a:t>
                    </a:r>
                    <a:endParaRPr lang="ko-KR" altLang="en-US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47" name="그룹 107"/>
                <p:cNvGrpSpPr/>
                <p:nvPr/>
              </p:nvGrpSpPr>
              <p:grpSpPr>
                <a:xfrm>
                  <a:off x="6849953" y="1004240"/>
                  <a:ext cx="994746" cy="549165"/>
                  <a:chOff x="-2596412" y="1933972"/>
                  <a:chExt cx="994746" cy="534102"/>
                </a:xfrm>
              </p:grpSpPr>
              <p:sp>
                <p:nvSpPr>
                  <p:cNvPr id="251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596412" y="2204864"/>
                    <a:ext cx="994746" cy="263210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-2498480" y="1933972"/>
                    <a:ext cx="756368" cy="2765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농기계임대사업</a:t>
                    </a:r>
                    <a:endParaRPr lang="en-US" altLang="ko-KR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48" name="그룹 107"/>
                <p:cNvGrpSpPr/>
                <p:nvPr/>
              </p:nvGrpSpPr>
              <p:grpSpPr>
                <a:xfrm>
                  <a:off x="6843676" y="1038118"/>
                  <a:ext cx="982002" cy="338638"/>
                  <a:chOff x="-2602689" y="2204864"/>
                  <a:chExt cx="982002" cy="528853"/>
                </a:xfrm>
              </p:grpSpPr>
              <p:sp>
                <p:nvSpPr>
                  <p:cNvPr id="249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-2578211" y="2289571"/>
                    <a:ext cx="954106" cy="444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YUNI,LEE</a:t>
                    </a:r>
                    <a:endParaRPr lang="ko-KR" altLang="en-US" sz="10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31" name="그룹 230"/>
              <p:cNvGrpSpPr/>
              <p:nvPr/>
            </p:nvGrpSpPr>
            <p:grpSpPr>
              <a:xfrm>
                <a:off x="3609946" y="3465779"/>
                <a:ext cx="1198138" cy="1519356"/>
                <a:chOff x="6772387" y="1004243"/>
                <a:chExt cx="1198138" cy="1519356"/>
              </a:xfrm>
            </p:grpSpPr>
            <p:grpSp>
              <p:nvGrpSpPr>
                <p:cNvPr id="232" name="그룹 111"/>
                <p:cNvGrpSpPr/>
                <p:nvPr/>
              </p:nvGrpSpPr>
              <p:grpSpPr>
                <a:xfrm>
                  <a:off x="6772387" y="1827898"/>
                  <a:ext cx="1198138" cy="695701"/>
                  <a:chOff x="-2673977" y="2204864"/>
                  <a:chExt cx="1198138" cy="695701"/>
                </a:xfrm>
              </p:grpSpPr>
              <p:sp>
                <p:nvSpPr>
                  <p:cNvPr id="243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-2673977" y="2242895"/>
                    <a:ext cx="1198138" cy="657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100" b="1" kern="0" dirty="0">
                        <a:solidFill>
                          <a:sysClr val="windowText" lastClr="000000"/>
                        </a:solidFill>
                      </a:rPr>
                      <a:t>record of payment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(Fixed payment for rice, landscape conservation)</a:t>
                    </a:r>
                    <a:endParaRPr lang="ko-KR" altLang="en-US" sz="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3" name="그룹 111"/>
                <p:cNvGrpSpPr/>
                <p:nvPr/>
              </p:nvGrpSpPr>
              <p:grpSpPr>
                <a:xfrm>
                  <a:off x="6830998" y="1480488"/>
                  <a:ext cx="1080918" cy="574159"/>
                  <a:chOff x="-2615366" y="2204864"/>
                  <a:chExt cx="1080918" cy="574159"/>
                </a:xfrm>
              </p:grpSpPr>
              <p:sp>
                <p:nvSpPr>
                  <p:cNvPr id="241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-2615366" y="2334651"/>
                    <a:ext cx="1080918" cy="444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900" b="1" kern="0" dirty="0">
                        <a:solidFill>
                          <a:sysClr val="windowText" lastClr="000000"/>
                        </a:solidFill>
                      </a:rPr>
                      <a:t>PNU code, area, product</a:t>
                    </a:r>
                  </a:p>
                  <a:p>
                    <a:pPr algn="ctr" latinLnBrk="0">
                      <a:defRPr/>
                    </a:pP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(5</a:t>
                    </a: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번지</a:t>
                    </a:r>
                    <a:r>
                      <a:rPr lang="en-US" altLang="ko-KR" sz="1000" kern="0" dirty="0">
                        <a:solidFill>
                          <a:sysClr val="windowText" lastClr="000000"/>
                        </a:solidFill>
                      </a:rPr>
                      <a:t>, 2ha, rice)</a:t>
                    </a:r>
                    <a:endParaRPr lang="ko-KR" altLang="en-US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4" name="그룹 107"/>
                <p:cNvGrpSpPr/>
                <p:nvPr/>
              </p:nvGrpSpPr>
              <p:grpSpPr>
                <a:xfrm>
                  <a:off x="6843676" y="1004243"/>
                  <a:ext cx="982002" cy="549166"/>
                  <a:chOff x="-2602689" y="1933972"/>
                  <a:chExt cx="982002" cy="534102"/>
                </a:xfrm>
              </p:grpSpPr>
              <p:sp>
                <p:nvSpPr>
                  <p:cNvPr id="238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263210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-2498480" y="1933972"/>
                    <a:ext cx="756368" cy="2765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ko-KR" altLang="en-US" sz="1000" kern="0" dirty="0">
                        <a:solidFill>
                          <a:sysClr val="windowText" lastClr="000000"/>
                        </a:solidFill>
                      </a:rPr>
                      <a:t>농기계임대사업</a:t>
                    </a:r>
                    <a:endParaRPr lang="en-US" altLang="ko-KR" sz="10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5" name="그룹 107"/>
                <p:cNvGrpSpPr/>
                <p:nvPr/>
              </p:nvGrpSpPr>
              <p:grpSpPr>
                <a:xfrm>
                  <a:off x="6843676" y="1038118"/>
                  <a:ext cx="982002" cy="338638"/>
                  <a:chOff x="-2602689" y="2204864"/>
                  <a:chExt cx="982002" cy="528853"/>
                </a:xfrm>
              </p:grpSpPr>
              <p:sp>
                <p:nvSpPr>
                  <p:cNvPr id="236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-2602689" y="2204864"/>
                    <a:ext cx="982002" cy="432048"/>
                  </a:xfrm>
                  <a:prstGeom prst="can">
                    <a:avLst>
                      <a:gd name="adj" fmla="val 30040"/>
                    </a:avLst>
                  </a:prstGeom>
                  <a:gradFill rotWithShape="0">
                    <a:gsLst>
                      <a:gs pos="0">
                        <a:srgbClr val="ECECEC"/>
                      </a:gs>
                      <a:gs pos="50000">
                        <a:srgbClr val="FFFFFF"/>
                      </a:gs>
                      <a:gs pos="100000">
                        <a:srgbClr val="ECECEC"/>
                      </a:gs>
                    </a:gsLst>
                    <a:lin ang="0" scaled="1"/>
                  </a:gradFill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latinLnBrk="0">
                      <a:defRPr/>
                    </a:pPr>
                    <a:endParaRPr lang="ko-KR" altLang="en-US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-2578211" y="2289571"/>
                    <a:ext cx="954106" cy="444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latinLnBrk="0">
                      <a:defRPr/>
                    </a:pPr>
                    <a:r>
                      <a:rPr lang="en-US" altLang="ko-KR" sz="1000" b="1" kern="0" dirty="0">
                        <a:solidFill>
                          <a:sysClr val="windowText" lastClr="000000"/>
                        </a:solidFill>
                      </a:rPr>
                      <a:t>JAEKYU, CHO</a:t>
                    </a:r>
                    <a:endParaRPr lang="ko-KR" altLang="en-US" sz="10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19" name="그룹 218"/>
            <p:cNvGrpSpPr/>
            <p:nvPr/>
          </p:nvGrpSpPr>
          <p:grpSpPr>
            <a:xfrm>
              <a:off x="4237133" y="3893541"/>
              <a:ext cx="633636" cy="506331"/>
              <a:chOff x="6159195" y="3685661"/>
              <a:chExt cx="988409" cy="647196"/>
            </a:xfrm>
          </p:grpSpPr>
          <p:sp>
            <p:nvSpPr>
              <p:cNvPr id="225" name="Left-Right Arrow 1">
                <a:extLst>
                  <a:ext uri="{FF2B5EF4-FFF2-40B4-BE49-F238E27FC236}">
                    <a16:creationId xmlns:a16="http://schemas.microsoft.com/office/drawing/2014/main" id="{D4353199-C95F-401D-9576-069BE326E4B1}"/>
                  </a:ext>
                </a:extLst>
              </p:cNvPr>
              <p:cNvSpPr/>
              <p:nvPr/>
            </p:nvSpPr>
            <p:spPr>
              <a:xfrm>
                <a:off x="6214518" y="3689302"/>
                <a:ext cx="933086" cy="643555"/>
              </a:xfrm>
              <a:custGeom>
                <a:avLst/>
                <a:gdLst/>
                <a:ahLst/>
                <a:cxnLst/>
                <a:rect l="l" t="t" r="r" b="b"/>
                <a:pathLst>
                  <a:path w="2284289" h="1357260">
                    <a:moveTo>
                      <a:pt x="20525" y="658105"/>
                    </a:moveTo>
                    <a:lnTo>
                      <a:pt x="11850" y="690480"/>
                    </a:lnTo>
                    <a:lnTo>
                      <a:pt x="0" y="678630"/>
                    </a:lnTo>
                    <a:close/>
                    <a:moveTo>
                      <a:pt x="1605659" y="0"/>
                    </a:moveTo>
                    <a:lnTo>
                      <a:pt x="2284289" y="678630"/>
                    </a:lnTo>
                    <a:lnTo>
                      <a:pt x="1605659" y="1357260"/>
                    </a:lnTo>
                    <a:lnTo>
                      <a:pt x="1605659" y="1017945"/>
                    </a:lnTo>
                    <a:lnTo>
                      <a:pt x="1305184" y="1017945"/>
                    </a:lnTo>
                    <a:lnTo>
                      <a:pt x="913377" y="339315"/>
                    </a:lnTo>
                    <a:lnTo>
                      <a:pt x="1605659" y="339315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6" name="Left-Right Arrow 26">
                <a:extLst>
                  <a:ext uri="{FF2B5EF4-FFF2-40B4-BE49-F238E27FC236}">
                    <a16:creationId xmlns:a16="http://schemas.microsoft.com/office/drawing/2014/main" id="{EFC309BE-B94D-4177-8769-3A8A3B3C57DA}"/>
                  </a:ext>
                </a:extLst>
              </p:cNvPr>
              <p:cNvSpPr/>
              <p:nvPr/>
            </p:nvSpPr>
            <p:spPr>
              <a:xfrm>
                <a:off x="6159195" y="3685661"/>
                <a:ext cx="521866" cy="643555"/>
              </a:xfrm>
              <a:custGeom>
                <a:avLst/>
                <a:gdLst/>
                <a:ahLst/>
                <a:cxnLst/>
                <a:rect l="l" t="t" r="r" b="b"/>
                <a:pathLst>
                  <a:path w="1302347" h="1357260">
                    <a:moveTo>
                      <a:pt x="678630" y="0"/>
                    </a:moveTo>
                    <a:lnTo>
                      <a:pt x="678630" y="339315"/>
                    </a:lnTo>
                    <a:lnTo>
                      <a:pt x="910540" y="339315"/>
                    </a:lnTo>
                    <a:lnTo>
                      <a:pt x="1302347" y="1017945"/>
                    </a:lnTo>
                    <a:lnTo>
                      <a:pt x="678630" y="1017945"/>
                    </a:lnTo>
                    <a:lnTo>
                      <a:pt x="678630" y="1357260"/>
                    </a:lnTo>
                    <a:lnTo>
                      <a:pt x="0" y="67863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 dirty="0">
                  <a:solidFill>
                    <a:sysClr val="window" lastClr="FFFFFF"/>
                  </a:solidFill>
                </a:endParaRPr>
              </a:p>
            </p:txBody>
          </p:sp>
        </p:grpSp>
        <p:pic>
          <p:nvPicPr>
            <p:cNvPr id="220" name="Picture 3" descr="C:\Documents and Settings\Administrator\바탕 화면\무제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1706768" y="3048524"/>
              <a:ext cx="324036" cy="30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1" name="Picture 3" descr="C:\Documents and Settings\Administrator\바탕 화면\무제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3069502" y="2987289"/>
              <a:ext cx="324036" cy="30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2" name="Shape 66"/>
            <p:cNvCxnSpPr>
              <a:endCxn id="266" idx="1"/>
            </p:cNvCxnSpPr>
            <p:nvPr/>
          </p:nvCxnSpPr>
          <p:spPr bwMode="auto">
            <a:xfrm rot="5400000" flipH="1" flipV="1">
              <a:off x="349864" y="4108168"/>
              <a:ext cx="1391472" cy="463459"/>
            </a:xfrm>
            <a:prstGeom prst="bentConnector2">
              <a:avLst/>
            </a:prstGeom>
            <a:solidFill>
              <a:srgbClr val="4F81BD"/>
            </a:solidFill>
            <a:ln w="1905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3" name="Shape 66"/>
            <p:cNvCxnSpPr>
              <a:endCxn id="268" idx="1"/>
            </p:cNvCxnSpPr>
            <p:nvPr/>
          </p:nvCxnSpPr>
          <p:spPr bwMode="auto">
            <a:xfrm rot="5400000" flipH="1" flipV="1">
              <a:off x="549770" y="4573799"/>
              <a:ext cx="785284" cy="289534"/>
            </a:xfrm>
            <a:prstGeom prst="bentConnector2">
              <a:avLst/>
            </a:prstGeom>
            <a:solidFill>
              <a:srgbClr val="4F81BD"/>
            </a:solidFill>
            <a:ln w="1905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pic>
          <p:nvPicPr>
            <p:cNvPr id="224" name="Picture 3" descr="C:\Documents and Settings\Administrator\바탕 화면\무제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2430102" y="2925327"/>
              <a:ext cx="324036" cy="30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직사각형 3"/>
          <p:cNvSpPr/>
          <p:nvPr/>
        </p:nvSpPr>
        <p:spPr>
          <a:xfrm>
            <a:off x="2855998" y="3140770"/>
            <a:ext cx="1381402" cy="400037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lvl="0" algn="ctr" latinLnBrk="0">
              <a:defRPr/>
            </a:pPr>
            <a:r>
              <a:rPr lang="en-US" altLang="ko-KR" sz="1000" b="1" kern="0" dirty="0">
                <a:solidFill>
                  <a:sysClr val="windowText" lastClr="000000"/>
                </a:solidFill>
              </a:rPr>
              <a:t>Address, Member</a:t>
            </a:r>
          </a:p>
          <a:p>
            <a:pPr lvl="0" algn="ctr" latinLnBrk="0">
              <a:defRPr/>
            </a:pPr>
            <a:r>
              <a:rPr lang="en-US" altLang="ko-KR" sz="1000" b="1" kern="0" dirty="0">
                <a:solidFill>
                  <a:sysClr val="windowText" lastClr="000000"/>
                </a:solidFill>
              </a:rPr>
              <a:t>of household)</a:t>
            </a:r>
            <a:endParaRPr lang="ko-KR" altLang="en-US" sz="1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4286247" y="3113418"/>
            <a:ext cx="1381402" cy="400037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 lvl="0" algn="ctr" latinLnBrk="0">
              <a:defRPr/>
            </a:pPr>
            <a:r>
              <a:rPr lang="en-US" altLang="ko-KR" sz="1000" b="1" kern="0" dirty="0">
                <a:solidFill>
                  <a:sysClr val="windowText" lastClr="000000"/>
                </a:solidFill>
              </a:rPr>
              <a:t>Address, Member</a:t>
            </a:r>
          </a:p>
          <a:p>
            <a:pPr lvl="0" algn="ctr" latinLnBrk="0">
              <a:defRPr/>
            </a:pPr>
            <a:r>
              <a:rPr lang="en-US" altLang="ko-KR" sz="1000" b="1" kern="0" dirty="0">
                <a:solidFill>
                  <a:sysClr val="windowText" lastClr="000000"/>
                </a:solidFill>
              </a:rPr>
              <a:t>of household)</a:t>
            </a:r>
            <a:endParaRPr lang="ko-KR" altLang="en-US" sz="1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3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60432" y="104903"/>
            <a:ext cx="586868" cy="273844"/>
          </a:xfrm>
        </p:spPr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71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206"/>
            <a:ext cx="184694" cy="36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2" tIns="45710" rIns="91422" bIns="45710" numCol="1" anchor="ctr" anchorCtr="0" compatLnSpc="1">
            <a:prstTxWarp prst="textNoShape">
              <a:avLst/>
            </a:prstTxWarp>
            <a:spAutoFit/>
          </a:bodyPr>
          <a:lstStyle/>
          <a:p>
            <a:pPr defTabSz="91422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3206"/>
            <a:ext cx="184694" cy="36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2" tIns="45710" rIns="91422" bIns="45710" numCol="1" anchor="ctr" anchorCtr="0" compatLnSpc="1">
            <a:prstTxWarp prst="textNoShape">
              <a:avLst/>
            </a:prstTxWarp>
            <a:spAutoFit/>
          </a:bodyPr>
          <a:lstStyle/>
          <a:p>
            <a:pPr defTabSz="91422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-13206"/>
            <a:ext cx="184694" cy="36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2" tIns="45710" rIns="91422" bIns="45710" numCol="1" anchor="ctr" anchorCtr="0" compatLnSpc="1">
            <a:prstTxWarp prst="textNoShape">
              <a:avLst/>
            </a:prstTxWarp>
            <a:spAutoFit/>
          </a:bodyPr>
          <a:lstStyle/>
          <a:p>
            <a:pPr defTabSz="91422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6421" y="642925"/>
            <a:ext cx="9160042" cy="646311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marL="85708" indent="92057" defTabSz="914220" fontAlgn="base">
              <a:defRPr/>
            </a:pPr>
            <a:r>
              <a:rPr kumimoji="1" lang="ko-KR" altLang="en-US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9BBB59">
                    <a:lumMod val="75000"/>
                  </a:srgb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■</a:t>
            </a:r>
            <a:r>
              <a:rPr kumimoji="1" lang="ko-KR" altLang="en-US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1" lang="en-US" altLang="ko-KR" kern="0" spc="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HY견고딕" pitchFamily="18" charset="-127"/>
                <a:ea typeface="HY견고딕" pitchFamily="18" charset="-127"/>
              </a:rPr>
              <a:t>Provision of services including project application, selection and follow-up management</a:t>
            </a:r>
            <a:endParaRPr kumimoji="1" lang="ko-KR" altLang="en-US" kern="0" spc="5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F81BD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3" y="2139702"/>
            <a:ext cx="8541949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99" y="1289235"/>
            <a:ext cx="908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Inspection plan and visits → Application → Application closed/Request for monitoring of implementation → Monitoring/Confirmation of targets for payment → Calculation of the funds → Follow-up management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51523" y="87474"/>
            <a:ext cx="8956339" cy="653907"/>
          </a:xfrm>
          <a:prstGeom prst="rect">
            <a:avLst/>
          </a:prstGeom>
        </p:spPr>
        <p:txBody>
          <a:bodyPr vert="horz" lIns="91368" tIns="45684" rIns="91368" bIns="45684" rtlCol="0" anchor="ctr">
            <a:noAutofit/>
          </a:bodyPr>
          <a:lstStyle>
            <a:lvl1pPr algn="l" defTabSz="91368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1-5. </a:t>
            </a:r>
            <a:r>
              <a:rPr lang="en-US" altLang="ko-KR" sz="2400" kern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Administrative Work Support by Utilizing </a:t>
            </a:r>
            <a:r>
              <a:rPr lang="en-US" altLang="ko-KR" sz="2400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AgriX</a:t>
            </a:r>
            <a:endParaRPr lang="en-US" altLang="ko-KR" sz="2400" kern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kern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en-US" altLang="ko-KR" sz="1800" kern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800" kern="0" dirty="0" err="1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아그릭스를</a:t>
            </a:r>
            <a:r>
              <a:rPr lang="ko-KR" altLang="en-US" sz="1800" kern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활용한 보조사업 지원</a:t>
            </a:r>
            <a:r>
              <a:rPr lang="en-US" altLang="ko-KR" sz="1800" kern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800" kern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l" defTabSz="91368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3" name="슬라이드 번호 개체 틀 1"/>
          <p:cNvSpPr txBox="1">
            <a:spLocks/>
          </p:cNvSpPr>
          <p:nvPr/>
        </p:nvSpPr>
        <p:spPr>
          <a:xfrm>
            <a:off x="8500038" y="356106"/>
            <a:ext cx="586868" cy="27384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6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9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4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79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20" algn="l" defTabSz="91368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94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347614"/>
            <a:ext cx="4987117" cy="1077145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2. Overview</a:t>
            </a:r>
            <a:r>
              <a:rPr lang="en-US" altLang="ko-KR" sz="3200" b="1" dirty="0"/>
              <a:t> of ABERS</a:t>
            </a:r>
          </a:p>
          <a:p>
            <a:r>
              <a:rPr lang="ko-KR" altLang="en-US" sz="3200" b="1" dirty="0" err="1"/>
              <a:t>농업경영체</a:t>
            </a:r>
            <a:r>
              <a:rPr lang="ko-KR" altLang="en-US" sz="3200" b="1" dirty="0"/>
              <a:t> 등록제도 일반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7934"/>
            <a:ext cx="3840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43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BG_OPCS_PPT">
  <a:themeElements>
    <a:clrScheme name="OPCS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D8D8D8"/>
      </a:accent3>
      <a:accent4>
        <a:srgbClr val="A5A5A5"/>
      </a:accent4>
      <a:accent5>
        <a:srgbClr val="7F7F7F"/>
      </a:accent5>
      <a:accent6>
        <a:srgbClr val="002345"/>
      </a:accent6>
      <a:hlink>
        <a:srgbClr val="0000FF"/>
      </a:hlink>
      <a:folHlink>
        <a:srgbClr val="003971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BG_OPCS_PPT" id="{1B01E9AF-B8F6-418B-91C3-497DBFFAAC6F}" vid="{1F3B14F9-C123-4D11-B54D-4639314760D5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1595</Words>
  <Application>Microsoft Office PowerPoint</Application>
  <PresentationFormat>On-screen Show (16:9)</PresentationFormat>
  <Paragraphs>362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테마</vt:lpstr>
      <vt:lpstr>3_Office 테마</vt:lpstr>
      <vt:lpstr>WBG_OPCS_PPT</vt:lpstr>
      <vt:lpstr>Digital Agriculture Workshop Day 3 &amp; 4 – Panel Discussions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1-4. Chart of Agrix in Organizations and Projects </vt:lpstr>
      <vt:lpstr>PowerPoint Presentation</vt:lpstr>
      <vt:lpstr>PowerPoint Presentation</vt:lpstr>
      <vt:lpstr>2-1. Summary of Registration in 2018 (등록현황)</vt:lpstr>
      <vt:lpstr>2-2. Legal Basis (법적근거)</vt:lpstr>
      <vt:lpstr>2-3. Reporting on the Progress (경과)</vt:lpstr>
      <vt:lpstr>2-4. Characteristics of ABERs’ Information       (등록정보의 특성)</vt:lpstr>
      <vt:lpstr>2-5. Chart of Organizations and Projects Linked with        ABERS Database(농업경영체DB와 연계한 보조사업 및 기관별 연계도)</vt:lpstr>
      <vt:lpstr>2-6. Structure of Organizations(조직체계)</vt:lpstr>
      <vt:lpstr>PowerPoint Presentation</vt:lpstr>
      <vt:lpstr>3-1. Information of Registration(등록정보)</vt:lpstr>
      <vt:lpstr>3-2 Illustration of the System (필지관리 예시)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mafra</dc:creator>
  <cp:lastModifiedBy>mafra</cp:lastModifiedBy>
  <cp:revision>248</cp:revision>
  <dcterms:created xsi:type="dcterms:W3CDTF">2016-12-05T00:26:29Z</dcterms:created>
  <dcterms:modified xsi:type="dcterms:W3CDTF">2019-08-28T03:23:28Z</dcterms:modified>
</cp:coreProperties>
</file>